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6" r:id="rId2"/>
    <p:sldId id="291" r:id="rId3"/>
    <p:sldId id="292" r:id="rId4"/>
    <p:sldId id="272" r:id="rId5"/>
    <p:sldId id="293" r:id="rId6"/>
    <p:sldId id="290" r:id="rId7"/>
    <p:sldId id="271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73" r:id="rId19"/>
    <p:sldId id="274" r:id="rId20"/>
    <p:sldId id="285" r:id="rId21"/>
    <p:sldId id="286" r:id="rId22"/>
    <p:sldId id="289" r:id="rId23"/>
    <p:sldId id="287" r:id="rId24"/>
    <p:sldId id="288" r:id="rId25"/>
    <p:sldId id="267" r:id="rId26"/>
    <p:sldId id="268" r:id="rId27"/>
    <p:sldId id="269" r:id="rId28"/>
    <p:sldId id="257" r:id="rId29"/>
    <p:sldId id="260" r:id="rId30"/>
    <p:sldId id="261" r:id="rId31"/>
    <p:sldId id="262" r:id="rId32"/>
    <p:sldId id="263" r:id="rId33"/>
    <p:sldId id="264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92" d="100"/>
          <a:sy n="192" d="100"/>
        </p:scale>
        <p:origin x="-48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3C337-8177-4AAD-B9F4-3135E7CB73B1}" type="datetimeFigureOut">
              <a:rPr lang="en-US" smtClean="0"/>
              <a:t>7/31/15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22707E-A4E4-4AF7-8DD4-27298690B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38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2707E-A4E4-4AF7-8DD4-27298690B2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4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2707E-A4E4-4AF7-8DD4-27298690B2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4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2707E-A4E4-4AF7-8DD4-27298690B2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4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these 14 major</a:t>
            </a:r>
            <a:r>
              <a:rPr lang="en-US" baseline="0" dirty="0" smtClean="0"/>
              <a:t> </a:t>
            </a:r>
            <a:r>
              <a:rPr lang="en-US" dirty="0" smtClean="0"/>
              <a:t>families </a:t>
            </a:r>
          </a:p>
          <a:p>
            <a:r>
              <a:rPr lang="en-US" dirty="0" smtClean="0"/>
              <a:t>Make special</a:t>
            </a:r>
            <a:r>
              <a:rPr lang="en-US" baseline="0" dirty="0" smtClean="0"/>
              <a:t> note of Economic and Ecological importance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BB0C61-0602-48FF-A5D0-7A73C86DA6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0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9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12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65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87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9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5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1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81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67C6E-590C-4F4F-9F8D-6DEB62F1A9BC}" type="datetimeFigureOut">
              <a:rPr lang="en-US" smtClean="0"/>
              <a:t>7/31/15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B6A38-4223-41DC-90ED-38118F70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2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4" Type="http://schemas.openxmlformats.org/officeDocument/2006/relationships/image" Target="../media/image62.jpeg"/><Relationship Id="rId5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3" Type="http://schemas.openxmlformats.org/officeDocument/2006/relationships/image" Target="../media/image6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68.jpe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jpeg"/><Relationship Id="rId8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75.jpeg"/><Relationship Id="rId5" Type="http://schemas.openxmlformats.org/officeDocument/2006/relationships/image" Target="../media/image76.jpeg"/><Relationship Id="rId6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4" Type="http://schemas.openxmlformats.org/officeDocument/2006/relationships/image" Target="../media/image90.jpeg"/><Relationship Id="rId5" Type="http://schemas.openxmlformats.org/officeDocument/2006/relationships/image" Target="../media/image91.jpeg"/><Relationship Id="rId6" Type="http://schemas.openxmlformats.org/officeDocument/2006/relationships/image" Target="../media/image92.jpeg"/><Relationship Id="rId7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jpe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jpeg"/><Relationship Id="rId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jpe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7.png"/><Relationship Id="rId12" Type="http://schemas.openxmlformats.org/officeDocument/2006/relationships/image" Target="../media/image118.png"/><Relationship Id="rId13" Type="http://schemas.openxmlformats.org/officeDocument/2006/relationships/image" Target="../media/image119.png"/><Relationship Id="rId14" Type="http://schemas.openxmlformats.org/officeDocument/2006/relationships/image" Target="../media/image120.png"/><Relationship Id="rId15" Type="http://schemas.openxmlformats.org/officeDocument/2006/relationships/image" Target="../media/image121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Relationship Id="rId9" Type="http://schemas.openxmlformats.org/officeDocument/2006/relationships/image" Target="../media/image116.png"/><Relationship Id="rId10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image" Target="../media/image23.jpe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228600"/>
            <a:ext cx="4114800" cy="6324600"/>
          </a:xfrm>
        </p:spPr>
        <p:txBody>
          <a:bodyPr>
            <a:noAutofit/>
          </a:bodyPr>
          <a:lstStyle/>
          <a:p>
            <a:pPr algn="l"/>
            <a:r>
              <a:rPr lang="en-US" sz="1800" dirty="0" smtClean="0">
                <a:solidFill>
                  <a:schemeClr val="tx2"/>
                </a:solidFill>
              </a:rPr>
              <a:t>Species List – Table 4; </a:t>
            </a:r>
            <a:r>
              <a:rPr lang="en-US" sz="1800" dirty="0" err="1" smtClean="0">
                <a:solidFill>
                  <a:schemeClr val="tx2"/>
                </a:solidFill>
              </a:rPr>
              <a:t>Kvitek</a:t>
            </a:r>
            <a:r>
              <a:rPr lang="en-US" sz="1800" dirty="0" smtClean="0">
                <a:solidFill>
                  <a:schemeClr val="tx2"/>
                </a:solidFill>
              </a:rPr>
              <a:t> 1987</a:t>
            </a:r>
          </a:p>
          <a:p>
            <a:pPr algn="l"/>
            <a:endParaRPr lang="en-US" sz="1800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Brachiopods GW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Terebratalia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transversa</a:t>
            </a:r>
            <a:r>
              <a:rPr lang="en-US" sz="1800" i="1" dirty="0" smtClean="0">
                <a:solidFill>
                  <a:schemeClr val="tx2"/>
                </a:solidFill>
              </a:rPr>
              <a:t>		r</a:t>
            </a:r>
          </a:p>
          <a:p>
            <a:pPr algn="l"/>
            <a:endParaRPr lang="en-US" sz="1800" b="1" dirty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Bryozoans GW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Aglaoephenia</a:t>
            </a:r>
            <a:r>
              <a:rPr lang="en-US" sz="1800" i="1" dirty="0" smtClean="0">
                <a:solidFill>
                  <a:schemeClr val="tx2"/>
                </a:solidFill>
              </a:rPr>
              <a:t> spp.			p</a:t>
            </a:r>
          </a:p>
          <a:p>
            <a:pPr algn="l"/>
            <a:endParaRPr lang="en-US" sz="1800" b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Cnidarians - KF</a:t>
            </a:r>
          </a:p>
          <a:p>
            <a:pPr algn="l"/>
            <a:r>
              <a:rPr lang="en-US" sz="1800" u="sng" dirty="0" err="1" smtClean="0">
                <a:solidFill>
                  <a:schemeClr val="tx2"/>
                </a:solidFill>
              </a:rPr>
              <a:t>Anthozoans</a:t>
            </a:r>
            <a:endParaRPr lang="en-US" sz="1800" u="sng" dirty="0" smtClean="0">
              <a:solidFill>
                <a:schemeClr val="tx2"/>
              </a:solidFill>
            </a:endParaRP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Anthopleura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elegantissima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Anthopleura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xanthogrammica</a:t>
            </a:r>
            <a:r>
              <a:rPr lang="en-US" sz="1800" i="1" dirty="0" smtClean="0">
                <a:solidFill>
                  <a:schemeClr val="tx2"/>
                </a:solidFill>
              </a:rPr>
              <a:t>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Balanophyllia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elegans</a:t>
            </a:r>
            <a:r>
              <a:rPr lang="en-US" sz="1800" i="1" dirty="0" smtClean="0">
                <a:solidFill>
                  <a:schemeClr val="tx2"/>
                </a:solidFill>
              </a:rPr>
              <a:t>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Corynactis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californica</a:t>
            </a:r>
            <a:r>
              <a:rPr lang="en-US" sz="1800" i="1" dirty="0" smtClean="0">
                <a:solidFill>
                  <a:schemeClr val="tx2"/>
                </a:solidFill>
              </a:rPr>
              <a:t>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Epiactus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proliferata</a:t>
            </a:r>
            <a:r>
              <a:rPr lang="en-US" sz="1800" i="1" dirty="0" smtClean="0">
                <a:solidFill>
                  <a:schemeClr val="tx2"/>
                </a:solidFill>
              </a:rPr>
              <a:t>	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Gersemia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rubiformis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Metridium</a:t>
            </a:r>
            <a:r>
              <a:rPr lang="en-US" sz="1800" i="1" dirty="0" smtClean="0">
                <a:solidFill>
                  <a:schemeClr val="tx2"/>
                </a:solidFill>
              </a:rPr>
              <a:t> senile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Urticina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crassicornis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Urticina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lofotensis</a:t>
            </a:r>
            <a:r>
              <a:rPr lang="en-US" sz="1800" i="1" dirty="0" smtClean="0">
                <a:solidFill>
                  <a:schemeClr val="tx2"/>
                </a:solidFill>
              </a:rPr>
              <a:t>			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800600" y="228600"/>
            <a:ext cx="4267200" cy="6324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r=rare (&lt;1/dive), p=present (1-5/dive), c=common (5-50/dive), a=abundant (50-100/dive), </a:t>
            </a:r>
            <a:r>
              <a:rPr lang="en-US" sz="1800" b="1" dirty="0" err="1" smtClean="0">
                <a:solidFill>
                  <a:schemeClr val="tx2"/>
                </a:solidFill>
              </a:rPr>
              <a:t>va</a:t>
            </a:r>
            <a:r>
              <a:rPr lang="en-US" sz="1800" b="1" dirty="0" smtClean="0">
                <a:solidFill>
                  <a:schemeClr val="tx2"/>
                </a:solidFill>
              </a:rPr>
              <a:t>=&gt;100/dive</a:t>
            </a:r>
          </a:p>
          <a:p>
            <a:pPr algn="l"/>
            <a:endParaRPr lang="en-US" sz="1800" u="sng" dirty="0" smtClean="0">
              <a:solidFill>
                <a:schemeClr val="tx2"/>
              </a:solidFill>
            </a:endParaRPr>
          </a:p>
          <a:p>
            <a:pPr algn="l"/>
            <a:r>
              <a:rPr lang="en-US" sz="1800" u="sng" dirty="0" smtClean="0">
                <a:solidFill>
                  <a:schemeClr val="tx2"/>
                </a:solidFill>
              </a:rPr>
              <a:t>Scyphozoans</a:t>
            </a:r>
            <a:r>
              <a:rPr lang="en-US" sz="1800" dirty="0" smtClean="0">
                <a:solidFill>
                  <a:schemeClr val="tx2"/>
                </a:solidFill>
              </a:rPr>
              <a:t> - </a:t>
            </a:r>
            <a:r>
              <a:rPr lang="en-US" sz="1800" b="1" dirty="0" smtClean="0">
                <a:solidFill>
                  <a:schemeClr val="tx2"/>
                </a:solidFill>
              </a:rPr>
              <a:t>GW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Thaumatoscyphus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hexaradiatus</a:t>
            </a:r>
            <a:r>
              <a:rPr lang="en-US" sz="1800" i="1" dirty="0" smtClean="0">
                <a:solidFill>
                  <a:schemeClr val="tx2"/>
                </a:solidFill>
              </a:rPr>
              <a:t>	p</a:t>
            </a:r>
          </a:p>
          <a:p>
            <a:pPr algn="l"/>
            <a:endParaRPr lang="en-US" sz="1800" b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Crustaceans - GW</a:t>
            </a:r>
          </a:p>
          <a:p>
            <a:pPr algn="l"/>
            <a:r>
              <a:rPr lang="en-US" sz="1800" u="sng" dirty="0" err="1" smtClean="0">
                <a:solidFill>
                  <a:schemeClr val="tx2"/>
                </a:solidFill>
              </a:rPr>
              <a:t>Decapoda</a:t>
            </a:r>
            <a:endParaRPr lang="en-US" sz="1800" u="sng" dirty="0" smtClean="0">
              <a:solidFill>
                <a:schemeClr val="tx2"/>
              </a:solidFill>
            </a:endParaRPr>
          </a:p>
          <a:p>
            <a:pPr algn="l"/>
            <a:r>
              <a:rPr lang="en-US" sz="1800" i="1" dirty="0" smtClean="0">
                <a:solidFill>
                  <a:schemeClr val="tx2"/>
                </a:solidFill>
              </a:rPr>
              <a:t>Cancer </a:t>
            </a:r>
            <a:r>
              <a:rPr lang="en-US" sz="1800" i="1" dirty="0" err="1" smtClean="0">
                <a:solidFill>
                  <a:schemeClr val="tx2"/>
                </a:solidFill>
              </a:rPr>
              <a:t>oregonensis</a:t>
            </a:r>
            <a:r>
              <a:rPr lang="en-US" sz="1800" i="1" dirty="0" smtClean="0">
                <a:solidFill>
                  <a:schemeClr val="tx2"/>
                </a:solidFill>
              </a:rPr>
              <a:t>	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Cryptolithodes</a:t>
            </a:r>
            <a:r>
              <a:rPr lang="en-US" sz="1800" i="1" dirty="0" smtClean="0">
                <a:solidFill>
                  <a:schemeClr val="tx2"/>
                </a:solidFill>
              </a:rPr>
              <a:t> sp.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Scyra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acutifrons</a:t>
            </a:r>
            <a:r>
              <a:rPr lang="en-US" sz="1800" i="1" dirty="0" smtClean="0">
                <a:solidFill>
                  <a:schemeClr val="tx2"/>
                </a:solidFill>
              </a:rPr>
              <a:t>			p-c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Mimulus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foliatus</a:t>
            </a:r>
            <a:r>
              <a:rPr lang="en-US" sz="1800" i="1" dirty="0" smtClean="0">
                <a:solidFill>
                  <a:schemeClr val="tx2"/>
                </a:solidFill>
              </a:rPr>
              <a:t>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Pagurus</a:t>
            </a:r>
            <a:r>
              <a:rPr lang="en-US" sz="1800" i="1" dirty="0" smtClean="0">
                <a:solidFill>
                  <a:schemeClr val="tx2"/>
                </a:solidFill>
              </a:rPr>
              <a:t> sp.	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Pandalus</a:t>
            </a:r>
            <a:r>
              <a:rPr lang="en-US" sz="1800" i="1" dirty="0" smtClean="0">
                <a:solidFill>
                  <a:schemeClr val="tx2"/>
                </a:solidFill>
              </a:rPr>
              <a:t> sp.			r</a:t>
            </a:r>
          </a:p>
          <a:p>
            <a:pPr algn="l"/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u="sng" dirty="0" smtClean="0">
                <a:solidFill>
                  <a:schemeClr val="tx2"/>
                </a:solidFill>
              </a:rPr>
              <a:t>Other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Balanus</a:t>
            </a:r>
            <a:r>
              <a:rPr lang="en-US" sz="1800" i="1" dirty="0" smtClean="0">
                <a:solidFill>
                  <a:schemeClr val="tx2"/>
                </a:solidFill>
              </a:rPr>
              <a:t> sp.	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Amphithoe</a:t>
            </a:r>
            <a:r>
              <a:rPr lang="en-US" sz="1800" i="1" dirty="0" smtClean="0">
                <a:solidFill>
                  <a:schemeClr val="tx2"/>
                </a:solidFill>
              </a:rPr>
              <a:t> sp.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Idotea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resecata</a:t>
            </a:r>
            <a:r>
              <a:rPr lang="en-US" sz="1800" i="1" dirty="0" smtClean="0">
                <a:solidFill>
                  <a:schemeClr val="tx2"/>
                </a:solidFill>
              </a:rPr>
              <a:t>			r</a:t>
            </a:r>
          </a:p>
        </p:txBody>
      </p:sp>
    </p:spTree>
    <p:extLst>
      <p:ext uri="{BB962C8B-B14F-4D97-AF65-F5344CB8AC3E}">
        <p14:creationId xmlns:p14="http://schemas.microsoft.com/office/powerpoint/2010/main" val="986479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2398" y="4648200"/>
            <a:ext cx="3026229" cy="2015469"/>
            <a:chOff x="457200" y="1676399"/>
            <a:chExt cx="3026229" cy="2015469"/>
          </a:xfrm>
        </p:grpSpPr>
        <p:pic>
          <p:nvPicPr>
            <p:cNvPr id="3074" name="Picture 2" descr="http://sanctuarysimon.org/regional_images/photo_database/CEK_061910_002_thumb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676399"/>
              <a:ext cx="3026229" cy="2015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883229" y="3199425"/>
              <a:ext cx="1575317" cy="492443"/>
            </a:xfrm>
            <a:prstGeom prst="rect">
              <a:avLst/>
            </a:prstGeom>
            <a:solidFill>
              <a:schemeClr val="bg1">
                <a:lumMod val="50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Craniella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arb </a:t>
              </a: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(grey puffball sponge)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4394" y="950013"/>
            <a:ext cx="2398748" cy="881274"/>
          </a:xfrm>
        </p:spPr>
        <p:txBody>
          <a:bodyPr>
            <a:noAutofit/>
          </a:bodyPr>
          <a:lstStyle/>
          <a:p>
            <a:r>
              <a:rPr lang="en-US" dirty="0" smtClean="0"/>
              <a:t>Tunicates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5141" y="1147974"/>
            <a:ext cx="2133601" cy="3203921"/>
            <a:chOff x="4038600" y="415079"/>
            <a:chExt cx="2133601" cy="3203921"/>
          </a:xfrm>
        </p:grpSpPr>
        <p:pic>
          <p:nvPicPr>
            <p:cNvPr id="3076" name="Picture 4" descr="http://cache2.asset-cache.net/gc/128920883-finger-sponge-isodictya-quatsinoensis-gettyimages.jpg?v=1&amp;c=IWSAsset&amp;k=2&amp;d=YlFI61h%2F498Ht8T8vl9XL%2B6Nm%2FDDEYwretczHe4KD4U%3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415079"/>
              <a:ext cx="2133600" cy="32039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267200" y="3105603"/>
              <a:ext cx="1905001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Isodictya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quatsinoensis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(orange finger sponge)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738846" y="228600"/>
            <a:ext cx="3098800" cy="2324100"/>
            <a:chOff x="228600" y="4191000"/>
            <a:chExt cx="3098800" cy="2324100"/>
          </a:xfrm>
        </p:grpSpPr>
        <p:pic>
          <p:nvPicPr>
            <p:cNvPr id="3078" name="Picture 6" descr="http://www.pnwscuba.com/invasives/photos/sm236-IMG_6407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4191000"/>
              <a:ext cx="3098800" cy="2324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1371600" y="5996800"/>
              <a:ext cx="1918479" cy="492443"/>
            </a:xfrm>
            <a:prstGeom prst="rect">
              <a:avLst/>
            </a:prstGeom>
            <a:solidFill>
              <a:schemeClr val="bg1">
                <a:lumMod val="50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Styela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montereyensis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(Monterey stalked tunicate)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76600" y="1951653"/>
            <a:ext cx="3388308" cy="2442943"/>
            <a:chOff x="4124132" y="3962400"/>
            <a:chExt cx="3388308" cy="2442943"/>
          </a:xfrm>
        </p:grpSpPr>
        <p:pic>
          <p:nvPicPr>
            <p:cNvPr id="3082" name="Picture 10" descr="http://www.wallawalla.edu/academics/departments/biology/rosario/inverts/Chordata_%28Urochordata%29/Class_Ascidiacea/Phlebobranchia/Perophoridae/Perophora_annectens_DLC2014-04s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29" r="6559"/>
            <a:stretch/>
          </p:blipFill>
          <p:spPr bwMode="auto">
            <a:xfrm>
              <a:off x="4124132" y="3962400"/>
              <a:ext cx="3388308" cy="2442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5126392" y="5893974"/>
              <a:ext cx="2362721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Perophora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annectens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(sea grapes, yellow social tunicate)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18509" y="4469041"/>
            <a:ext cx="3023118" cy="1997057"/>
            <a:chOff x="5181600" y="2806050"/>
            <a:chExt cx="3023118" cy="1997057"/>
          </a:xfrm>
        </p:grpSpPr>
        <p:pic>
          <p:nvPicPr>
            <p:cNvPr id="3084" name="Picture 12" descr="http://www.corbisimages.com/images/Corbis-42-25126812.jpg?size=67&amp;uid=e673b1e2-d5b1-4567-bfb4-d062a4a8ef21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5" b="25333"/>
            <a:stretch/>
          </p:blipFill>
          <p:spPr bwMode="auto">
            <a:xfrm>
              <a:off x="5181600" y="2806050"/>
              <a:ext cx="3023118" cy="1997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5208559" y="4284227"/>
              <a:ext cx="1878042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Metandrocarpa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taylori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(Taylor’s social tunicate)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265141" y="206830"/>
            <a:ext cx="2282825" cy="8431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Sponges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6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174" y="193156"/>
            <a:ext cx="3200400" cy="639762"/>
          </a:xfrm>
        </p:spPr>
        <p:txBody>
          <a:bodyPr>
            <a:noAutofit/>
          </a:bodyPr>
          <a:lstStyle/>
          <a:p>
            <a:r>
              <a:rPr lang="en-US" dirty="0" smtClean="0"/>
              <a:t>Nudibranchs</a:t>
            </a:r>
            <a:endParaRPr lang="en-US" dirty="0"/>
          </a:p>
        </p:txBody>
      </p:sp>
      <p:sp>
        <p:nvSpPr>
          <p:cNvPr id="5" name="AutoShape 2" descr="Image result for montereina nobil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montereina nobili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montereina nobili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1971" y="990600"/>
            <a:ext cx="3849148" cy="2582881"/>
            <a:chOff x="307975" y="762000"/>
            <a:chExt cx="3849148" cy="2582881"/>
          </a:xfrm>
        </p:grpSpPr>
        <p:pic>
          <p:nvPicPr>
            <p:cNvPr id="4104" name="Picture 8" descr="http://calphotos.berkeley.edu/imgs/512x768/0000_0000/0208/1816.jpe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975" y="762000"/>
              <a:ext cx="3849148" cy="2564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1946803" y="2667773"/>
              <a:ext cx="2210320" cy="677108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Montereina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nobilis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(Pacific sea lemon, spots between but not on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tubercules</a:t>
              </a:r>
              <a:r>
                <a:rPr lang="en-US" sz="1200" dirty="0" smtClean="0">
                  <a:solidFill>
                    <a:schemeClr val="bg1"/>
                  </a:solidFill>
                </a:rPr>
                <a:t>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106" name="Picture 10" descr="http://nathistoc.bio.uci.edu/Molluscs/DSC_0057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3818550"/>
            <a:ext cx="3883025" cy="277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73898" y="5916187"/>
            <a:ext cx="2297221" cy="677108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Doris </a:t>
            </a:r>
            <a:r>
              <a:rPr lang="en-US" sz="1400" i="1" dirty="0" err="1" smtClean="0">
                <a:solidFill>
                  <a:schemeClr val="bg1"/>
                </a:solidFill>
              </a:rPr>
              <a:t>montereyensis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(Monterey sea lemon, spots on </a:t>
            </a:r>
            <a:r>
              <a:rPr lang="en-US" sz="1200" dirty="0" err="1" smtClean="0">
                <a:solidFill>
                  <a:schemeClr val="bg1"/>
                </a:solidFill>
              </a:rPr>
              <a:t>tubercules</a:t>
            </a:r>
            <a:r>
              <a:rPr lang="en-US" sz="1200" dirty="0" smtClean="0">
                <a:solidFill>
                  <a:schemeClr val="bg1"/>
                </a:solidFill>
              </a:rPr>
              <a:t>, gills darker than body)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AutoShape 12" descr="Image result for janolus barbarensi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8" descr="Image result for janolus barbarensi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8" name="Picture 22" descr="http://www.seaslugforum.net/images/wight589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27024"/>
            <a:ext cx="3810000" cy="303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800600" y="2994808"/>
            <a:ext cx="1676400" cy="307777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Janolus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barbarensis</a:t>
            </a:r>
            <a:endParaRPr lang="en-US" sz="1400" i="1" dirty="0" smtClean="0">
              <a:solidFill>
                <a:schemeClr val="bg1"/>
              </a:solidFill>
            </a:endParaRPr>
          </a:p>
        </p:txBody>
      </p:sp>
      <p:pic>
        <p:nvPicPr>
          <p:cNvPr id="4122" name="Picture 26" descr="http://www.medslugs.de/photos/Doris_odhneri/Doris_odhneri_0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59" y="3758194"/>
            <a:ext cx="4078210" cy="271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773890" y="5916187"/>
            <a:ext cx="2527314" cy="492443"/>
          </a:xfrm>
          <a:prstGeom prst="rect">
            <a:avLst/>
          </a:prstGeom>
          <a:solidFill>
            <a:schemeClr val="bg1">
              <a:lumMod val="50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Doris </a:t>
            </a:r>
            <a:r>
              <a:rPr lang="en-US" sz="1400" i="1" dirty="0" err="1" smtClean="0">
                <a:solidFill>
                  <a:schemeClr val="bg1"/>
                </a:solidFill>
              </a:rPr>
              <a:t>odhneri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(white knight </a:t>
            </a:r>
            <a:r>
              <a:rPr lang="en-US" sz="1200" dirty="0" err="1" smtClean="0">
                <a:solidFill>
                  <a:schemeClr val="bg1"/>
                </a:solidFill>
              </a:rPr>
              <a:t>dorid</a:t>
            </a:r>
            <a:r>
              <a:rPr lang="en-US" sz="1200" dirty="0" smtClean="0">
                <a:solidFill>
                  <a:schemeClr val="bg1"/>
                </a:solidFill>
              </a:rPr>
              <a:t>, low </a:t>
            </a:r>
            <a:r>
              <a:rPr lang="en-US" sz="1200" dirty="0" err="1" smtClean="0">
                <a:solidFill>
                  <a:schemeClr val="bg1"/>
                </a:solidFill>
              </a:rPr>
              <a:t>tubercules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27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2174" y="193156"/>
            <a:ext cx="3200400" cy="639762"/>
          </a:xfrm>
        </p:spPr>
        <p:txBody>
          <a:bodyPr>
            <a:noAutofit/>
          </a:bodyPr>
          <a:lstStyle/>
          <a:p>
            <a:r>
              <a:rPr lang="en-US" dirty="0" smtClean="0"/>
              <a:t>Nudibranchs</a:t>
            </a:r>
            <a:endParaRPr lang="en-US" dirty="0"/>
          </a:p>
        </p:txBody>
      </p:sp>
      <p:sp>
        <p:nvSpPr>
          <p:cNvPr id="5" name="AutoShape 2" descr="Image result for montereina nobil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montereina nobili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janolus barbarensi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8" descr="Image result for janolus barbarensi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07975" y="1066800"/>
            <a:ext cx="3958922" cy="2438400"/>
            <a:chOff x="362825" y="1218266"/>
            <a:chExt cx="3958922" cy="2438400"/>
          </a:xfrm>
        </p:grpSpPr>
        <p:pic>
          <p:nvPicPr>
            <p:cNvPr id="5122" name="Picture 2" descr="http://www.seaotter.com/marine/research/dirona/albolineata/pics/1alabaster_nudibranch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79"/>
            <a:stretch/>
          </p:blipFill>
          <p:spPr bwMode="auto">
            <a:xfrm>
              <a:off x="362825" y="1219200"/>
              <a:ext cx="3958922" cy="2437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362825" y="1218266"/>
              <a:ext cx="1542175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Dirona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albolineata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(white-lined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dirona</a:t>
              </a:r>
              <a:r>
                <a:rPr lang="en-US" sz="1200" dirty="0" smtClean="0">
                  <a:solidFill>
                    <a:schemeClr val="bg1"/>
                  </a:solidFill>
                </a:rPr>
                <a:t>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124" name="Picture 4" descr="http://farm4.staticflickr.com/3278/3030943721_df034d0dd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77" y="3724469"/>
            <a:ext cx="3023353" cy="30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49963" y="6255379"/>
            <a:ext cx="1990284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Limacia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cockerelli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(orange-clubbed nudibranch)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126" name="Picture 6" descr="http://farm3.static.flickr.com/2071/1805484298_0a853822d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561" y="3733800"/>
            <a:ext cx="4310739" cy="287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179755" y="6053215"/>
            <a:ext cx="1542175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Triophe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catalinae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(sea clown </a:t>
            </a:r>
            <a:r>
              <a:rPr lang="en-US" sz="1200" dirty="0" err="1" smtClean="0">
                <a:solidFill>
                  <a:schemeClr val="bg1"/>
                </a:solidFill>
              </a:rPr>
              <a:t>triophe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5128" name="Picture 8" descr="http://www.seaslugforum.net/images/tritfest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475" y="292417"/>
            <a:ext cx="3749675" cy="284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074364" y="2649728"/>
            <a:ext cx="1647566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Tritonia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festiva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(diamond back </a:t>
            </a:r>
            <a:r>
              <a:rPr lang="en-US" sz="1200" dirty="0" err="1" smtClean="0">
                <a:solidFill>
                  <a:schemeClr val="bg1"/>
                </a:solidFill>
              </a:rPr>
              <a:t>tritonia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40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18" y="410871"/>
            <a:ext cx="4024723" cy="639762"/>
          </a:xfrm>
        </p:spPr>
        <p:txBody>
          <a:bodyPr>
            <a:noAutofit/>
          </a:bodyPr>
          <a:lstStyle/>
          <a:p>
            <a:r>
              <a:rPr lang="en-US" dirty="0" smtClean="0"/>
              <a:t>Sea Cucumbers</a:t>
            </a:r>
            <a:endParaRPr lang="en-US" dirty="0"/>
          </a:p>
        </p:txBody>
      </p:sp>
      <p:sp>
        <p:nvSpPr>
          <p:cNvPr id="5" name="AutoShape 2" descr="Image result for montereina nobil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Image result for montereina nobili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janolus barbarensi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8" descr="Image result for janolus barbarensi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45297" y="1600200"/>
            <a:ext cx="3871966" cy="3856046"/>
            <a:chOff x="345297" y="1219200"/>
            <a:chExt cx="3871966" cy="3856046"/>
          </a:xfrm>
        </p:grpSpPr>
        <p:pic>
          <p:nvPicPr>
            <p:cNvPr id="6146" name="Picture 2" descr="http://fishretail.ru/data/fishbook/447/871_544,364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97" y="1219200"/>
              <a:ext cx="3871966" cy="259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373289" y="1219200"/>
              <a:ext cx="1684111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Cucumaria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miniata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(orange sea cucumber)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pic>
          <p:nvPicPr>
            <p:cNvPr id="6148" name="Picture 4" descr="http://pnwscuba.smugmug.com/REEF/REEF-Pacific-NW-Invertebrate/i-FDTwcM5/2/L/100-9-L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6310" y="3581400"/>
              <a:ext cx="2199729" cy="1493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50" name="Picture 6" descr="http://sjima.org/wp-content/uploads/2015/05/Stiff-footed-Sea-Cucumb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6168"/>
            <a:ext cx="4095397" cy="283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086600" y="617538"/>
            <a:ext cx="1676400" cy="707886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Eupentacta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quinquesemita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(stiff-footed cucumber)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95800" y="3685076"/>
            <a:ext cx="4077125" cy="2963374"/>
            <a:chOff x="4495800" y="3685076"/>
            <a:chExt cx="4077125" cy="2963374"/>
          </a:xfrm>
        </p:grpSpPr>
        <p:pic>
          <p:nvPicPr>
            <p:cNvPr id="6154" name="Picture 10" descr="http://www.beachwatchers.wsu.edu/ezidweb/animals/images/parastichopus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3685076"/>
              <a:ext cx="4077125" cy="2963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755502" y="5791200"/>
              <a:ext cx="1676400" cy="707886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Parastichopus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californicus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(giant sea cucumber)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181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8918" y="410871"/>
            <a:ext cx="4024723" cy="639762"/>
          </a:xfrm>
        </p:spPr>
        <p:txBody>
          <a:bodyPr>
            <a:noAutofit/>
          </a:bodyPr>
          <a:lstStyle/>
          <a:p>
            <a:r>
              <a:rPr lang="en-US" dirty="0" smtClean="0"/>
              <a:t>Urchins</a:t>
            </a:r>
            <a:endParaRPr lang="en-US" dirty="0"/>
          </a:p>
        </p:txBody>
      </p:sp>
      <p:sp>
        <p:nvSpPr>
          <p:cNvPr id="5" name="AutoShape 2" descr="Image result for montereina nobili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Image result for janolus barbarensi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8" descr="Image result for janolus barbarensi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48542" y="1828800"/>
            <a:ext cx="2759207" cy="3657600"/>
            <a:chOff x="612775" y="1447800"/>
            <a:chExt cx="2759207" cy="3657600"/>
          </a:xfrm>
        </p:grpSpPr>
        <p:pic>
          <p:nvPicPr>
            <p:cNvPr id="7176" name="Picture 8" descr="http://www.nature.com/nature/journal/v498/n7455/images/498429a-i1.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626"/>
            <a:stretch/>
          </p:blipFill>
          <p:spPr bwMode="auto">
            <a:xfrm>
              <a:off x="612775" y="1447800"/>
              <a:ext cx="2759207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777616" y="4526366"/>
              <a:ext cx="2438399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Mesocentrotus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droebachiensis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(green sea urchin)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14800" y="465137"/>
            <a:ext cx="4543425" cy="2971801"/>
            <a:chOff x="3810000" y="590550"/>
            <a:chExt cx="4543425" cy="2971801"/>
          </a:xfrm>
        </p:grpSpPr>
        <p:pic>
          <p:nvPicPr>
            <p:cNvPr id="7182" name="Picture 14" descr="http://www8.nos.noaa.gov/onms/Park/images/Creature_Images/164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447800"/>
              <a:ext cx="2819400" cy="211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https://upload.wikimedia.org/wikipedia/commons/thumb/7/74/Strongylocentrotus_franciscanus_at_Telegraph_Cove.jpg/269px-Strongylocentrotus_franciscanus_at_Telegraph_Cove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590550"/>
              <a:ext cx="256222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6781801" y="2438400"/>
              <a:ext cx="1295400" cy="707886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Mesocentrotus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franciscanus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(red sea urchin)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53025" y="3979106"/>
            <a:ext cx="3467101" cy="2348962"/>
            <a:chOff x="5338761" y="3872230"/>
            <a:chExt cx="3467101" cy="2348962"/>
          </a:xfrm>
        </p:grpSpPr>
        <p:pic>
          <p:nvPicPr>
            <p:cNvPr id="7184" name="Picture 16" descr="http://www.nature.com/nature/journal/v444/n7117/images/444246a-i3.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8761" y="3872230"/>
              <a:ext cx="3467101" cy="2348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5338761" y="3872230"/>
              <a:ext cx="1447800" cy="707886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Mesocentrotus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purpuratus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(purple sea urchin)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8856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886200" cy="792162"/>
          </a:xfrm>
        </p:spPr>
        <p:txBody>
          <a:bodyPr/>
          <a:lstStyle/>
          <a:p>
            <a:r>
              <a:rPr lang="en-US" dirty="0" smtClean="0"/>
              <a:t>Hydrozoans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1295400"/>
            <a:ext cx="4437528" cy="2691883"/>
            <a:chOff x="634483" y="2057399"/>
            <a:chExt cx="4437528" cy="2691883"/>
          </a:xfrm>
        </p:grpSpPr>
        <p:pic>
          <p:nvPicPr>
            <p:cNvPr id="8194" name="Picture 2" descr="http://m2.i.pbase.com/o6/78/818078/1/138457702.jz9unbCE.099_resize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4" t="10406" r="7286" b="18547"/>
            <a:stretch/>
          </p:blipFill>
          <p:spPr bwMode="auto">
            <a:xfrm>
              <a:off x="634483" y="2057399"/>
              <a:ext cx="4437528" cy="2691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53144" y="2066765"/>
              <a:ext cx="1524001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Ectopleura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crocea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(pink-mouth hydroid)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57800" y="2993053"/>
            <a:ext cx="3565525" cy="3565525"/>
            <a:chOff x="5257800" y="2993053"/>
            <a:chExt cx="3565525" cy="3565525"/>
          </a:xfrm>
        </p:grpSpPr>
        <p:pic>
          <p:nvPicPr>
            <p:cNvPr id="8196" name="Picture 4" descr="http://static.inaturalist.org/photos/595296/medium.JPG?13859629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2993053"/>
              <a:ext cx="3565525" cy="3565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7237121" y="3048000"/>
              <a:ext cx="1524001" cy="523220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Stylantheca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papillosa</a:t>
              </a:r>
              <a:endParaRPr lang="en-US" sz="1400" i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110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425" y="88072"/>
            <a:ext cx="3276600" cy="914400"/>
          </a:xfrm>
        </p:spPr>
        <p:txBody>
          <a:bodyPr/>
          <a:lstStyle/>
          <a:p>
            <a:r>
              <a:rPr lang="en-US" dirty="0" smtClean="0"/>
              <a:t>Echinoderms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0322" y="1120914"/>
            <a:ext cx="3313340" cy="2319338"/>
            <a:chOff x="457200" y="1371600"/>
            <a:chExt cx="3313340" cy="2319338"/>
          </a:xfrm>
        </p:grpSpPr>
        <p:pic>
          <p:nvPicPr>
            <p:cNvPr id="9218" name="Picture 2" descr="https://c2.staticflickr.com/8/7290/12826106955_d2cfa8ae41_b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371600"/>
              <a:ext cx="3313340" cy="2319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457200" y="1371600"/>
              <a:ext cx="1209869" cy="707886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Dermasterias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imbricata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(leather star)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222" name="Picture 6" descr="http://www.seastarsofthepacificnorthwest.info/images/large%20images/mottled_star/Mottled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" t="6495" r="1632" b="22721"/>
          <a:stretch/>
        </p:blipFill>
        <p:spPr bwMode="auto">
          <a:xfrm>
            <a:off x="5943600" y="158380"/>
            <a:ext cx="3055775" cy="220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33730" y="648529"/>
            <a:ext cx="1209869" cy="707886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Evasterias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troschelii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(mottled star)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220" name="Picture 4" descr="http://www.seastarsofthepacificnorthwest.info/images/large%20images/mottled_star/Mottled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 t="2001" r="2211" b="20474"/>
          <a:stretch/>
        </p:blipFill>
        <p:spPr bwMode="auto">
          <a:xfrm>
            <a:off x="4029859" y="1331533"/>
            <a:ext cx="2752531" cy="214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www.afsc.noaa.gov/kodiak/images/photo/starev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673" y="2209800"/>
            <a:ext cx="2667000" cy="213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0" y="3870186"/>
            <a:ext cx="3194721" cy="2057400"/>
            <a:chOff x="155575" y="4191000"/>
            <a:chExt cx="3194721" cy="2057400"/>
          </a:xfrm>
        </p:grpSpPr>
        <p:pic>
          <p:nvPicPr>
            <p:cNvPr id="9226" name="Picture 10" descr="http://thetyee.cachefly.net/Photo/2005/12/23/STAR5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575" y="4191000"/>
              <a:ext cx="3194721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55575" y="4191000"/>
              <a:ext cx="987425" cy="707886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Henricia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leviuscula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(blood star)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228" name="Picture 12" descr="http://www.seastarsofthepacificnorthwest.info/images/large%20images/drab_sixarmed_star/1L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t="4809" r="6769" b="19992"/>
          <a:stretch/>
        </p:blipFill>
        <p:spPr bwMode="auto">
          <a:xfrm>
            <a:off x="5788181" y="4648200"/>
            <a:ext cx="2636615" cy="21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76623" y="6070491"/>
            <a:ext cx="1240940" cy="707886"/>
          </a:xfrm>
          <a:prstGeom prst="rect">
            <a:avLst/>
          </a:prstGeom>
          <a:solidFill>
            <a:schemeClr val="bg1">
              <a:lumMod val="50000"/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Leptasterias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hexactis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(six-rayed star)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422993" y="3591099"/>
            <a:ext cx="2189368" cy="3201955"/>
            <a:chOff x="152400" y="3539138"/>
            <a:chExt cx="2189368" cy="3201955"/>
          </a:xfrm>
        </p:grpSpPr>
        <p:pic>
          <p:nvPicPr>
            <p:cNvPr id="15" name="Picture 6" descr="http://cdn.c.photoshelter.com/img-get/I0000mO5H1muTr3c/s/700/700/WA24C031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0"/>
            <a:stretch/>
          </p:blipFill>
          <p:spPr bwMode="auto">
            <a:xfrm>
              <a:off x="152400" y="3539138"/>
              <a:ext cx="2189368" cy="3201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56065" y="6205107"/>
              <a:ext cx="1572316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Pisaster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ochraceus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(ochre star)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82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2" name="Picture 12" descr="http://thetyee.cachefly.net/Photo/2005/12/23/STAR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585194"/>
            <a:ext cx="3352800" cy="218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76950"/>
            <a:ext cx="3272319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Echinoderms</a:t>
            </a:r>
            <a:endParaRPr lang="en-US" dirty="0"/>
          </a:p>
        </p:txBody>
      </p:sp>
      <p:pic>
        <p:nvPicPr>
          <p:cNvPr id="10242" name="Picture 2" descr="http://www.cokesmithphototravel.com/image/374407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28599"/>
            <a:ext cx="3644373" cy="230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81600" y="1857696"/>
            <a:ext cx="1752600" cy="677108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Orthasterias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koehleri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(red-banded or rainbow star)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66800" y="938950"/>
            <a:ext cx="3758084" cy="2514600"/>
            <a:chOff x="685800" y="1277504"/>
            <a:chExt cx="3758084" cy="2514600"/>
          </a:xfrm>
        </p:grpSpPr>
        <p:pic>
          <p:nvPicPr>
            <p:cNvPr id="10244" name="Picture 4" descr="http://www.livt.net/Clt/Ani/Ech/Ast/ast014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277504"/>
              <a:ext cx="3758084" cy="251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85800" y="3292917"/>
              <a:ext cx="1261581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Patiria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miniata</a:t>
              </a:r>
              <a:endParaRPr lang="en-US" sz="1400" i="1" dirty="0" smtClean="0">
                <a:solidFill>
                  <a:schemeClr val="bg1"/>
                </a:solidFill>
              </a:endParaRPr>
            </a:p>
            <a:p>
              <a:r>
                <a:rPr lang="en-US" sz="1200" dirty="0" smtClean="0">
                  <a:solidFill>
                    <a:schemeClr val="bg1"/>
                  </a:solidFill>
                </a:rPr>
                <a:t>(bat star)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48" name="Picture 8" descr="http://hoopmanscience.pbworks.com/f/1321207794/sunflower-star-orange-pha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6" y="3733800"/>
            <a:ext cx="3128629" cy="236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047504" y="5386870"/>
            <a:ext cx="1261581" cy="707886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Pycnopodia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helianthoides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(sun star)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250" name="Picture 10" descr="http://imgc.allpostersimages.com/images/P-473-488-90/38/3815/FJQIF00Z/posters/david-wrobel-dawson-s-sun-star-solaster-dawsoni-queen-charlotte-island-british-columbia-canad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819400"/>
            <a:ext cx="3050360" cy="228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943600" y="2819400"/>
            <a:ext cx="1525180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Solaster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dawsoni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(morning sun star)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2820" y="6261123"/>
            <a:ext cx="1525180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Solaster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stimpsoni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(striped sun star)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419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balanus gland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5575" y="461426"/>
            <a:ext cx="3121025" cy="3272374"/>
            <a:chOff x="231775" y="918626"/>
            <a:chExt cx="3121025" cy="3272374"/>
          </a:xfrm>
        </p:grpSpPr>
        <p:sp>
          <p:nvSpPr>
            <p:cNvPr id="8" name="TextBox 7"/>
            <p:cNvSpPr txBox="1"/>
            <p:nvPr/>
          </p:nvSpPr>
          <p:spPr>
            <a:xfrm>
              <a:off x="231775" y="918626"/>
              <a:ext cx="3121025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prstClr val="black"/>
                  </a:solidFill>
                  <a:ea typeface="+mj-ea"/>
                  <a:cs typeface="+mj-cs"/>
                </a:rPr>
                <a:t>Brachiopods</a:t>
              </a:r>
              <a:endParaRPr lang="en-US" dirty="0" smtClean="0"/>
            </a:p>
            <a:p>
              <a:r>
                <a:rPr lang="en-US" dirty="0" smtClean="0"/>
                <a:t>Lampshell:</a:t>
              </a:r>
            </a:p>
            <a:p>
              <a:r>
                <a:rPr lang="en-US" i="1" dirty="0" err="1" smtClean="0"/>
                <a:t>Terebratalia</a:t>
              </a:r>
              <a:r>
                <a:rPr lang="en-US" i="1" dirty="0" smtClean="0"/>
                <a:t> </a:t>
              </a:r>
              <a:r>
                <a:rPr lang="en-US" i="1" dirty="0" err="1"/>
                <a:t>transversa</a:t>
              </a:r>
              <a:endParaRPr lang="en-US" i="1" dirty="0" smtClean="0"/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775" y="2062162"/>
              <a:ext cx="3041197" cy="212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0338"/>
            <a:ext cx="2751430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733800" y="304800"/>
            <a:ext cx="2590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smtClean="0">
                <a:solidFill>
                  <a:prstClr val="black"/>
                </a:solidFill>
              </a:rPr>
              <a:t>Bryozoans</a:t>
            </a:r>
            <a:endParaRPr lang="en-US" dirty="0" smtClean="0"/>
          </a:p>
          <a:p>
            <a:r>
              <a:rPr lang="en-US" dirty="0" smtClean="0"/>
              <a:t>Ostrich plume hydroid:</a:t>
            </a:r>
            <a:endParaRPr lang="en-US" dirty="0"/>
          </a:p>
          <a:p>
            <a:r>
              <a:rPr lang="en-US" i="1" dirty="0" err="1" smtClean="0"/>
              <a:t>Aglaophenia</a:t>
            </a:r>
            <a:r>
              <a:rPr lang="en-US" i="1" dirty="0" smtClean="0"/>
              <a:t> sp.</a:t>
            </a:r>
            <a:endParaRPr lang="en-US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2400" y="3962400"/>
            <a:ext cx="3352800" cy="2690574"/>
            <a:chOff x="381000" y="3962400"/>
            <a:chExt cx="3352800" cy="2690574"/>
          </a:xfrm>
        </p:grpSpPr>
        <p:sp>
          <p:nvSpPr>
            <p:cNvPr id="11" name="Rectangle 10"/>
            <p:cNvSpPr/>
            <p:nvPr/>
          </p:nvSpPr>
          <p:spPr>
            <a:xfrm>
              <a:off x="381000" y="3962400"/>
              <a:ext cx="3352800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200" dirty="0" err="1" smtClean="0">
                  <a:latin typeface="+mj-lt"/>
                  <a:ea typeface="+mj-ea"/>
                  <a:cs typeface="+mj-cs"/>
                </a:rPr>
                <a:t>Scyphozoa</a:t>
              </a:r>
              <a:endParaRPr lang="en-US" sz="3200" dirty="0">
                <a:latin typeface="+mj-lt"/>
                <a:ea typeface="+mj-ea"/>
                <a:cs typeface="+mj-cs"/>
              </a:endParaRPr>
            </a:p>
            <a:p>
              <a:r>
                <a:rPr lang="en-US" i="1" dirty="0" err="1" smtClean="0"/>
                <a:t>Thaumatoscyphus</a:t>
              </a:r>
              <a:r>
                <a:rPr lang="en-US" i="1" dirty="0" smtClean="0"/>
                <a:t> (=</a:t>
              </a:r>
              <a:r>
                <a:rPr lang="en-US" i="1" dirty="0" err="1" smtClean="0"/>
                <a:t>Manania</a:t>
              </a:r>
              <a:r>
                <a:rPr lang="en-US" i="1" dirty="0" smtClean="0"/>
                <a:t>)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687" y="4824174"/>
              <a:ext cx="27432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3900249"/>
            <a:ext cx="3670300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3886200" y="3357027"/>
            <a:ext cx="25908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 smtClean="0">
                <a:solidFill>
                  <a:prstClr val="black"/>
                </a:solidFill>
              </a:rPr>
              <a:t>Ophiuroid</a:t>
            </a:r>
            <a:endParaRPr lang="en-US" dirty="0" smtClean="0"/>
          </a:p>
          <a:p>
            <a:r>
              <a:rPr lang="en-US" dirty="0" smtClean="0"/>
              <a:t>Brittle star:</a:t>
            </a:r>
            <a:endParaRPr lang="en-US" dirty="0"/>
          </a:p>
          <a:p>
            <a:r>
              <a:rPr lang="en-US" i="1" dirty="0" err="1" smtClean="0"/>
              <a:t>Ophiura</a:t>
            </a:r>
            <a:r>
              <a:rPr lang="en-US" i="1" dirty="0" smtClean="0"/>
              <a:t> </a:t>
            </a:r>
            <a:r>
              <a:rPr lang="en-US" i="1" dirty="0" err="1" smtClean="0"/>
              <a:t>sarsi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3783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balanus gland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029200" y="128826"/>
            <a:ext cx="3745865" cy="4142561"/>
            <a:chOff x="5029200" y="128826"/>
            <a:chExt cx="3745865" cy="4142561"/>
          </a:xfrm>
        </p:grpSpPr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200" y="1066800"/>
              <a:ext cx="3276600" cy="3204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044440" y="128826"/>
              <a:ext cx="3730625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3200" dirty="0" err="1" smtClean="0">
                  <a:solidFill>
                    <a:prstClr val="black"/>
                  </a:solidFill>
                </a:rPr>
                <a:t>Bivalvia</a:t>
              </a:r>
              <a:endParaRPr lang="en-US" dirty="0" smtClean="0"/>
            </a:p>
            <a:p>
              <a:r>
                <a:rPr lang="en-US" dirty="0" smtClean="0"/>
                <a:t>Rock scallop: </a:t>
              </a:r>
              <a:r>
                <a:rPr lang="en-US" i="1" dirty="0" err="1" smtClean="0"/>
                <a:t>Crassodoma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gigantea</a:t>
              </a:r>
              <a:endParaRPr lang="en-US" i="1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94329" y="381000"/>
            <a:ext cx="4077671" cy="3352800"/>
            <a:chOff x="460801" y="4145300"/>
            <a:chExt cx="4077671" cy="3352800"/>
          </a:xfrm>
        </p:grpSpPr>
        <p:sp>
          <p:nvSpPr>
            <p:cNvPr id="19" name="Rectangle 18"/>
            <p:cNvSpPr/>
            <p:nvPr/>
          </p:nvSpPr>
          <p:spPr>
            <a:xfrm>
              <a:off x="460801" y="4145300"/>
              <a:ext cx="3730625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3200" dirty="0" err="1" smtClean="0">
                  <a:solidFill>
                    <a:prstClr val="black"/>
                  </a:solidFill>
                </a:rPr>
                <a:t>Nemertea</a:t>
              </a:r>
              <a:endParaRPr lang="en-US" dirty="0" smtClean="0"/>
            </a:p>
            <a:p>
              <a:r>
                <a:rPr lang="en-US" dirty="0" smtClean="0"/>
                <a:t>Nemertean worm</a:t>
              </a:r>
              <a:endParaRPr lang="en-US" i="1" dirty="0"/>
            </a:p>
          </p:txBody>
        </p:sp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730" y="5029200"/>
              <a:ext cx="4010742" cy="2468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366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 txBox="1">
            <a:spLocks noGrp="1"/>
          </p:cNvSpPr>
          <p:nvPr>
            <p:ph type="title"/>
          </p:nvPr>
        </p:nvSpPr>
        <p:spPr>
          <a:xfrm>
            <a:off x="152400" y="68759"/>
            <a:ext cx="708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Brown Algae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524000"/>
            <a:ext cx="1981200" cy="1828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14" y="838200"/>
            <a:ext cx="2488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Pterygophora</a:t>
            </a:r>
            <a:r>
              <a:rPr lang="en-US" dirty="0"/>
              <a:t> </a:t>
            </a:r>
            <a:r>
              <a:rPr lang="en-US" dirty="0" err="1"/>
              <a:t>californica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" y="1219200"/>
            <a:ext cx="3302000" cy="2146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976586"/>
            <a:ext cx="1905000" cy="1905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6200" y="3733800"/>
            <a:ext cx="4973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Laminaria</a:t>
            </a:r>
            <a:r>
              <a:rPr lang="en-US" dirty="0" smtClean="0"/>
              <a:t> </a:t>
            </a:r>
            <a:r>
              <a:rPr lang="en-US" dirty="0" err="1" smtClean="0"/>
              <a:t>setchellii</a:t>
            </a:r>
            <a:r>
              <a:rPr lang="en-US" dirty="0" smtClean="0"/>
              <a:t> (looks like </a:t>
            </a:r>
            <a:r>
              <a:rPr lang="en-US" dirty="0" err="1" smtClean="0"/>
              <a:t>Laminaria</a:t>
            </a:r>
            <a:r>
              <a:rPr lang="en-US" dirty="0" smtClean="0"/>
              <a:t> </a:t>
            </a:r>
            <a:r>
              <a:rPr lang="en-US" dirty="0" err="1" smtClean="0"/>
              <a:t>dentigera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0" y="914400"/>
            <a:ext cx="3556000" cy="2667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638800" y="533400"/>
            <a:ext cx="2091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Macrocystis</a:t>
            </a:r>
            <a:r>
              <a:rPr lang="en-US" dirty="0" smtClean="0"/>
              <a:t> </a:t>
            </a:r>
            <a:r>
              <a:rPr lang="en-US" dirty="0" err="1" smtClean="0"/>
              <a:t>pyrifera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4114800"/>
            <a:ext cx="3048000" cy="2286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38800" y="3733800"/>
            <a:ext cx="2257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Nereocystis</a:t>
            </a:r>
            <a:r>
              <a:rPr lang="en-US" dirty="0" smtClean="0"/>
              <a:t> </a:t>
            </a:r>
            <a:r>
              <a:rPr lang="en-US" dirty="0" err="1"/>
              <a:t>luetkeana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91000"/>
            <a:ext cx="3683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0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balanus gland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07975" y="0"/>
            <a:ext cx="4340225" cy="3733800"/>
            <a:chOff x="228600" y="3048000"/>
            <a:chExt cx="4340225" cy="3733800"/>
          </a:xfrm>
        </p:grpSpPr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4040838"/>
              <a:ext cx="3654615" cy="2740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228600" y="3048000"/>
              <a:ext cx="4340225" cy="10464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800" dirty="0" err="1" smtClean="0">
                  <a:solidFill>
                    <a:prstClr val="black"/>
                  </a:solidFill>
                </a:rPr>
                <a:t>Polychaeta</a:t>
              </a:r>
              <a:r>
                <a:rPr lang="en-US" sz="2800" dirty="0">
                  <a:solidFill>
                    <a:prstClr val="black"/>
                  </a:solidFill>
                </a:rPr>
                <a:t> </a:t>
              </a:r>
              <a:r>
                <a:rPr lang="en-US" sz="1600" dirty="0" smtClean="0"/>
                <a:t>(http</a:t>
              </a:r>
              <a:r>
                <a:rPr lang="en-US" sz="1600" dirty="0"/>
                <a:t>://seanet.stanford.edu/Polychaeta</a:t>
              </a:r>
              <a:r>
                <a:rPr lang="en-US" sz="1600" dirty="0" smtClean="0"/>
                <a:t>/)</a:t>
              </a:r>
              <a:endParaRPr lang="en-US" sz="1050" dirty="0" smtClean="0"/>
            </a:p>
            <a:p>
              <a:r>
                <a:rPr lang="en-US" dirty="0" err="1" smtClean="0"/>
                <a:t>Featherduster</a:t>
              </a:r>
              <a:r>
                <a:rPr lang="en-US" dirty="0"/>
                <a:t> </a:t>
              </a:r>
              <a:r>
                <a:rPr lang="en-US" dirty="0" err="1" smtClean="0"/>
                <a:t>worm:Eudistylia</a:t>
              </a:r>
              <a:r>
                <a:rPr lang="en-US" dirty="0" smtClean="0"/>
                <a:t> </a:t>
              </a:r>
              <a:r>
                <a:rPr lang="en-US" dirty="0" err="1" smtClean="0"/>
                <a:t>polymorpha</a:t>
              </a:r>
              <a:endParaRPr lang="en-US" i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029200" y="337518"/>
            <a:ext cx="3733673" cy="3167682"/>
            <a:chOff x="5068634" y="609600"/>
            <a:chExt cx="3733673" cy="3167682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634" y="990600"/>
              <a:ext cx="3715575" cy="2786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5071682" y="609600"/>
              <a:ext cx="37306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 err="1" smtClean="0"/>
                <a:t>Myxicola</a:t>
              </a:r>
              <a:r>
                <a:rPr lang="en-US" i="1" dirty="0" smtClean="0"/>
                <a:t> infundibulum</a:t>
              </a:r>
              <a:endParaRPr lang="en-US" i="1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800" y="3745468"/>
            <a:ext cx="3756024" cy="3050619"/>
            <a:chOff x="152400" y="3745468"/>
            <a:chExt cx="3756024" cy="3050619"/>
          </a:xfrm>
        </p:grpSpPr>
        <p:sp>
          <p:nvSpPr>
            <p:cNvPr id="16" name="Rectangle 15"/>
            <p:cNvSpPr/>
            <p:nvPr/>
          </p:nvSpPr>
          <p:spPr>
            <a:xfrm>
              <a:off x="152400" y="3745468"/>
              <a:ext cx="373062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i="1" dirty="0" err="1" smtClean="0"/>
                <a:t>Dodecaceria</a:t>
              </a:r>
              <a:r>
                <a:rPr lang="en-US" i="1" dirty="0" smtClean="0"/>
                <a:t> </a:t>
              </a:r>
              <a:r>
                <a:rPr lang="en-US" i="1" dirty="0" err="1" smtClean="0"/>
                <a:t>fewkesi</a:t>
              </a:r>
              <a:endParaRPr lang="en-US" i="1" dirty="0"/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775" y="4038600"/>
              <a:ext cx="3676649" cy="275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5" name="Picture 5" descr="Phragmatopoma californic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356" y="3954518"/>
            <a:ext cx="3717275" cy="278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5029200" y="3593068"/>
            <a:ext cx="37306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 smtClean="0"/>
              <a:t>Phragmatopoma</a:t>
            </a:r>
            <a:r>
              <a:rPr lang="en-US" i="1" dirty="0" smtClean="0"/>
              <a:t> </a:t>
            </a:r>
            <a:r>
              <a:rPr lang="en-US" i="1" dirty="0" err="1" smtClean="0"/>
              <a:t>californica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8387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Rhinogobiops nichols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488" y="3625405"/>
            <a:ext cx="3192526" cy="239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imgc.allpostersimages.com/images/P-473-488-90/64/6457/YAXH100Z/posters/gerald-buff-corsi-northern-clingfish-on-an-intertidal-rock-gobiesox-maeandricus-glacier-bay-national-park-alask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721074"/>
            <a:ext cx="2671762" cy="200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bbonsia sp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7260"/>
            <a:ext cx="3140200" cy="235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mbiotoca lateral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6" y="3733800"/>
            <a:ext cx="3190836" cy="239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176950"/>
            <a:ext cx="22860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Fishes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19764" y="5451157"/>
            <a:ext cx="1589321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Embiotoca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lateralis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(striped surfperch)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08038" y="5451157"/>
            <a:ext cx="2057400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Rhinogobiops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nicholsii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(black-eyed goby)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0" y="6248400"/>
            <a:ext cx="1828800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Gobiesox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maeandricus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(Northern clingfish)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seawater.stanford.edu/seanet/images/rhacochi_vac58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7" y="1042352"/>
            <a:ext cx="3182196" cy="238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731000" y="1996060"/>
            <a:ext cx="1752600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Gibbonsia</a:t>
            </a:r>
            <a:r>
              <a:rPr lang="en-US" sz="1400" i="1" dirty="0" smtClean="0">
                <a:solidFill>
                  <a:schemeClr val="bg1"/>
                </a:solidFill>
              </a:rPr>
              <a:t> spp.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(kelpfish)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344" y="2895600"/>
            <a:ext cx="1602878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Rhacochilus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vacca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(pile perch)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7" y="1337026"/>
            <a:ext cx="19526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695699" y="1344835"/>
            <a:ext cx="1752600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Chirolophis</a:t>
            </a:r>
            <a:r>
              <a:rPr lang="en-US" sz="1400" i="1" dirty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nugator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</a:rPr>
              <a:t>mosshead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warbonnet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993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468" y="2425065"/>
            <a:ext cx="3067050" cy="214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341772"/>
            <a:ext cx="3177808" cy="2315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2" y="176950"/>
            <a:ext cx="2257178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Sculpins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3373" y="2839048"/>
            <a:ext cx="1752600" cy="523220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Jordania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zonope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(longfin sculpin)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AutoShape 8" descr="Image result for ophiodon elongat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35" name="Picture 19" descr="http://www.underwaterplanet.com/Cabez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76631"/>
            <a:ext cx="3073559" cy="230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364143" y="6255829"/>
            <a:ext cx="2518823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Scorpaenichthys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marmoratus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</a:rPr>
              <a:t>cabezon</a:t>
            </a:r>
            <a:r>
              <a:rPr lang="en-US" sz="1200" dirty="0" smtClean="0">
                <a:solidFill>
                  <a:schemeClr val="bg1"/>
                </a:solidFill>
              </a:rPr>
              <a:t>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52400"/>
            <a:ext cx="3021662" cy="233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921670"/>
            <a:ext cx="3177808" cy="2429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33374" y="5801380"/>
            <a:ext cx="2304810" cy="523220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Hemilepidotus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hemilepidotus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(red Irish lord)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58234" y="1965517"/>
            <a:ext cx="1746580" cy="523220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Artedius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harringtoni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</a:rPr>
              <a:t>scalyhead</a:t>
            </a:r>
            <a:r>
              <a:rPr lang="en-US" sz="1200" dirty="0" smtClean="0">
                <a:solidFill>
                  <a:schemeClr val="bg1"/>
                </a:solidFill>
              </a:rPr>
              <a:t> sculpin)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18938" y="3931034"/>
            <a:ext cx="1746580" cy="523220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Asemichthys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taylori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</a:rPr>
              <a:t>spinynose</a:t>
            </a:r>
            <a:r>
              <a:rPr lang="en-US" sz="1200" dirty="0" smtClean="0">
                <a:solidFill>
                  <a:schemeClr val="bg1"/>
                </a:solidFill>
              </a:rPr>
              <a:t> sculpin)</a:t>
            </a:r>
          </a:p>
        </p:txBody>
      </p:sp>
    </p:spTree>
    <p:extLst>
      <p:ext uri="{BB962C8B-B14F-4D97-AF65-F5344CB8AC3E}">
        <p14:creationId xmlns:p14="http://schemas.microsoft.com/office/powerpoint/2010/main" val="1925813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0" name="Picture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610100"/>
            <a:ext cx="2895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00416"/>
            <a:ext cx="3352800" cy="223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88901"/>
            <a:ext cx="3352800" cy="216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 descr="http://www.baue.org/images/galleries/d/34300-2/_DSC628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774258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76200"/>
            <a:ext cx="2666999" cy="762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Greenlings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79191" y="4021772"/>
            <a:ext cx="1589321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Oxylebius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pictus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(painted greenling)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3357" y="1768138"/>
            <a:ext cx="1867203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Ophiodon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elongatus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(lingcod)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10000"/>
            <a:ext cx="377190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594105" y="3253026"/>
            <a:ext cx="2324606" cy="861774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Hexagrammos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decagrammus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(kelp greenling - male)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(female)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AutoShape 8" descr="Image result for ophiodon elongatu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58000" y="6319073"/>
            <a:ext cx="1760009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Hexagrammos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stelleri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</a:rPr>
              <a:t>whitespotted</a:t>
            </a:r>
            <a:r>
              <a:rPr lang="en-US" sz="1200" dirty="0" smtClean="0">
                <a:solidFill>
                  <a:schemeClr val="bg1"/>
                </a:solidFill>
              </a:rPr>
              <a:t> greenling)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103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http://wdfw.wa.gov/fishing/bottomfish/identification/graphics/blu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92" y="4587544"/>
            <a:ext cx="2983230" cy="20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789" y="2776728"/>
            <a:ext cx="2932478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693920"/>
            <a:ext cx="267992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4800"/>
            <a:ext cx="301752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 descr="http://hmsc.oregonstate.edu/files/visitor-center/critter-corner/images/cr-copper-rockfish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251" y="2514600"/>
            <a:ext cx="3007149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3017520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176950"/>
            <a:ext cx="2602092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Rockfishes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36952" y="4052931"/>
            <a:ext cx="1589321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Sebastes </a:t>
            </a:r>
            <a:r>
              <a:rPr lang="en-US" sz="1400" i="1" dirty="0" err="1" smtClean="0">
                <a:solidFill>
                  <a:schemeClr val="bg1"/>
                </a:solidFill>
              </a:rPr>
              <a:t>caurinus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(copper)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4161" y="4788408"/>
            <a:ext cx="1725219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Sebastes nebulosus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(china)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0" y="1828800"/>
            <a:ext cx="1752600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Sebastes </a:t>
            </a:r>
            <a:r>
              <a:rPr lang="en-US" sz="1400" i="1" dirty="0" err="1" smtClean="0">
                <a:solidFill>
                  <a:schemeClr val="bg1"/>
                </a:solidFill>
              </a:rPr>
              <a:t>auriculatus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(brown)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8300" y="2438400"/>
            <a:ext cx="1589321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Sebastes </a:t>
            </a:r>
            <a:r>
              <a:rPr lang="en-US" sz="1400" i="1" dirty="0" err="1" smtClean="0">
                <a:solidFill>
                  <a:schemeClr val="bg1"/>
                </a:solidFill>
              </a:rPr>
              <a:t>melanops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(black)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44679" y="2895600"/>
            <a:ext cx="1589321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Sebastes </a:t>
            </a:r>
            <a:r>
              <a:rPr lang="en-US" sz="1400" i="1" dirty="0" err="1" smtClean="0">
                <a:solidFill>
                  <a:schemeClr val="bg1"/>
                </a:solidFill>
              </a:rPr>
              <a:t>flavidus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(yellowtail)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5892" y="4594386"/>
            <a:ext cx="1589321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Sebastes </a:t>
            </a:r>
            <a:r>
              <a:rPr lang="en-US" sz="1400" i="1" dirty="0" err="1" smtClean="0">
                <a:solidFill>
                  <a:schemeClr val="bg1"/>
                </a:solidFill>
              </a:rPr>
              <a:t>melanops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(blue)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919663"/>
            <a:ext cx="2473896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267201" y="6136957"/>
            <a:ext cx="1711896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1"/>
                </a:solidFill>
              </a:rPr>
              <a:t>Sebastes </a:t>
            </a:r>
            <a:r>
              <a:rPr lang="en-US" sz="1400" i="1" dirty="0" err="1" smtClean="0">
                <a:solidFill>
                  <a:schemeClr val="bg1"/>
                </a:solidFill>
              </a:rPr>
              <a:t>emphaeus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(Puget Sound)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103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"/>
            <a:ext cx="4191000" cy="6324600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>
                <a:solidFill>
                  <a:schemeClr val="tx2"/>
                </a:solidFill>
              </a:rPr>
              <a:t>Species List – Table 4; </a:t>
            </a:r>
            <a:r>
              <a:rPr lang="en-US" sz="1800" dirty="0" err="1" smtClean="0">
                <a:solidFill>
                  <a:schemeClr val="tx2"/>
                </a:solidFill>
              </a:rPr>
              <a:t>Kvitek</a:t>
            </a:r>
            <a:r>
              <a:rPr lang="en-US" sz="1800" dirty="0" smtClean="0">
                <a:solidFill>
                  <a:schemeClr val="tx2"/>
                </a:solidFill>
              </a:rPr>
              <a:t> 1987</a:t>
            </a:r>
          </a:p>
          <a:p>
            <a:pPr algn="l"/>
            <a:endParaRPr lang="en-US" sz="1800" b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Echinoderms KF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Dermasterias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imbricata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Evasterias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troschelii</a:t>
            </a:r>
            <a:r>
              <a:rPr lang="en-US" sz="1800" i="1" dirty="0" smtClean="0">
                <a:solidFill>
                  <a:schemeClr val="tx2"/>
                </a:solidFill>
              </a:rPr>
              <a:t>	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Henricia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leviuscula</a:t>
            </a:r>
            <a:r>
              <a:rPr lang="en-US" sz="1800" i="1" dirty="0" smtClean="0">
                <a:solidFill>
                  <a:schemeClr val="tx2"/>
                </a:solidFill>
              </a:rPr>
              <a:t>	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Leptasterias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hexactis</a:t>
            </a:r>
            <a:r>
              <a:rPr lang="en-US" sz="1800" i="1" dirty="0" smtClean="0">
                <a:solidFill>
                  <a:schemeClr val="tx2"/>
                </a:solidFill>
              </a:rPr>
              <a:t>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Orthasterias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koehleri</a:t>
            </a:r>
            <a:r>
              <a:rPr lang="en-US" sz="1800" i="1" dirty="0" smtClean="0">
                <a:solidFill>
                  <a:schemeClr val="tx2"/>
                </a:solidFill>
              </a:rPr>
              <a:t>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Patiria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miniata</a:t>
            </a:r>
            <a:r>
              <a:rPr lang="en-US" sz="1800" i="1" dirty="0" smtClean="0">
                <a:solidFill>
                  <a:schemeClr val="tx2"/>
                </a:solidFill>
              </a:rPr>
              <a:t>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Pisaster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ochraceas</a:t>
            </a:r>
            <a:r>
              <a:rPr lang="en-US" sz="1800" i="1" dirty="0" smtClean="0">
                <a:solidFill>
                  <a:schemeClr val="tx2"/>
                </a:solidFill>
              </a:rPr>
              <a:t>	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Pycnopodia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helianthoides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Solaster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dawsoni</a:t>
            </a:r>
            <a:r>
              <a:rPr lang="en-US" sz="1800" i="1" dirty="0" smtClean="0">
                <a:solidFill>
                  <a:schemeClr val="tx2"/>
                </a:solidFill>
              </a:rPr>
              <a:t>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Solaster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stimpsoni</a:t>
            </a:r>
            <a:r>
              <a:rPr lang="en-US" sz="1800" i="1" dirty="0" smtClean="0">
                <a:solidFill>
                  <a:schemeClr val="tx2"/>
                </a:solidFill>
              </a:rPr>
              <a:t>			p</a:t>
            </a:r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53000" y="228600"/>
            <a:ext cx="3657600" cy="632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Urchins KF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Strongylocentrotus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drobachiensis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Strongylocentrotus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franciscanus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Strongylocentrotus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purpuratus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Sea Cucumbers - KF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Cucumaria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miniata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Eupentacta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quinquesemila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Stichopus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californicus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endParaRPr lang="en-US" sz="1800" i="1" dirty="0">
              <a:solidFill>
                <a:schemeClr val="tx2"/>
              </a:solidFill>
            </a:endParaRPr>
          </a:p>
          <a:p>
            <a:pPr algn="l"/>
            <a:r>
              <a:rPr lang="en-US" sz="1800" b="1" dirty="0" err="1" smtClean="0">
                <a:solidFill>
                  <a:schemeClr val="tx2"/>
                </a:solidFill>
              </a:rPr>
              <a:t>Ophiuroids</a:t>
            </a:r>
            <a:r>
              <a:rPr lang="en-US" sz="1800" b="1" dirty="0" smtClean="0">
                <a:solidFill>
                  <a:schemeClr val="tx2"/>
                </a:solidFill>
              </a:rPr>
              <a:t> GW</a:t>
            </a:r>
          </a:p>
          <a:p>
            <a:pPr algn="l"/>
            <a:endParaRPr lang="en-US" sz="1800" b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Hydrozoans KF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Allepora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porphyra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Tubularia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crocea</a:t>
            </a:r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endParaRPr lang="en-US" sz="1800" i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44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"/>
            <a:ext cx="3657600" cy="6324600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>
                <a:solidFill>
                  <a:schemeClr val="tx2"/>
                </a:solidFill>
              </a:rPr>
              <a:t>Species List – Table 4; </a:t>
            </a:r>
            <a:r>
              <a:rPr lang="en-US" sz="1800" dirty="0" err="1" smtClean="0">
                <a:solidFill>
                  <a:schemeClr val="tx2"/>
                </a:solidFill>
              </a:rPr>
              <a:t>Kvitek</a:t>
            </a:r>
            <a:r>
              <a:rPr lang="en-US" sz="1800" dirty="0" smtClean="0">
                <a:solidFill>
                  <a:schemeClr val="tx2"/>
                </a:solidFill>
              </a:rPr>
              <a:t> 1987</a:t>
            </a: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Gastropods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Amphissa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columbiana</a:t>
            </a:r>
            <a:r>
              <a:rPr lang="en-US" sz="1800" i="1" dirty="0" smtClean="0">
                <a:solidFill>
                  <a:schemeClr val="tx2"/>
                </a:solidFill>
              </a:rPr>
              <a:t>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Calliostoma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ligatum</a:t>
            </a:r>
            <a:r>
              <a:rPr lang="en-US" sz="1800" i="1" dirty="0" smtClean="0">
                <a:solidFill>
                  <a:schemeClr val="tx2"/>
                </a:solidFill>
              </a:rPr>
              <a:t>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Ceratostoma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foliatum</a:t>
            </a:r>
            <a:r>
              <a:rPr lang="en-US" sz="1800" i="1" dirty="0" smtClean="0">
                <a:solidFill>
                  <a:schemeClr val="tx2"/>
                </a:solidFill>
              </a:rPr>
              <a:t>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Crepidula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adunca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Ocenebra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lurida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Opalia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chacei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Searlesia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dira</a:t>
            </a:r>
            <a:r>
              <a:rPr lang="en-US" sz="1800" i="1" dirty="0" smtClean="0">
                <a:solidFill>
                  <a:schemeClr val="tx2"/>
                </a:solidFill>
              </a:rPr>
              <a:t>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Tegula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brunnea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endParaRPr lang="en-US" sz="1800" i="1" dirty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Chitons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Cryptochiton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stelleri</a:t>
            </a:r>
            <a:r>
              <a:rPr lang="en-US" sz="1800" i="1" dirty="0" smtClean="0">
                <a:solidFill>
                  <a:schemeClr val="tx2"/>
                </a:solidFill>
              </a:rPr>
              <a:t>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Mopalia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lignosa</a:t>
            </a:r>
            <a:r>
              <a:rPr lang="en-US" sz="1800" i="1" dirty="0" smtClean="0">
                <a:solidFill>
                  <a:schemeClr val="tx2"/>
                </a:solidFill>
              </a:rPr>
              <a:t>		p-c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Placiphorella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velata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Tonicella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lineata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endParaRPr lang="en-US" sz="1800" i="1" dirty="0">
              <a:solidFill>
                <a:schemeClr val="tx2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53000" y="228600"/>
            <a:ext cx="4038600" cy="632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Limpets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Acmaea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mitra</a:t>
            </a:r>
            <a:r>
              <a:rPr lang="en-US" sz="1800" i="1" dirty="0" smtClean="0">
                <a:solidFill>
                  <a:schemeClr val="tx2"/>
                </a:solidFill>
              </a:rPr>
              <a:t>	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Colisella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instabilis</a:t>
            </a:r>
            <a:r>
              <a:rPr lang="en-US" sz="1800" i="1" dirty="0" smtClean="0">
                <a:solidFill>
                  <a:schemeClr val="tx2"/>
                </a:solidFill>
              </a:rPr>
              <a:t>	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Diodora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aspera</a:t>
            </a:r>
            <a:r>
              <a:rPr lang="en-US" sz="1800" i="1" dirty="0" smtClean="0">
                <a:solidFill>
                  <a:schemeClr val="tx2"/>
                </a:solidFill>
              </a:rPr>
              <a:t>			c</a:t>
            </a:r>
          </a:p>
          <a:p>
            <a:pPr algn="l"/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Nudibranchs - KF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Anisodoris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nobilis</a:t>
            </a:r>
            <a:r>
              <a:rPr lang="en-US" sz="1800" i="1" dirty="0" smtClean="0">
                <a:solidFill>
                  <a:schemeClr val="tx2"/>
                </a:solidFill>
              </a:rPr>
              <a:t>	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Antiopella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barbarensis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Archidoris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montereyensis</a:t>
            </a:r>
            <a:r>
              <a:rPr lang="en-US" sz="1800" i="1" dirty="0" smtClean="0">
                <a:solidFill>
                  <a:schemeClr val="tx2"/>
                </a:solidFill>
              </a:rPr>
              <a:t>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Archidoris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odhneri</a:t>
            </a:r>
            <a:r>
              <a:rPr lang="en-US" sz="1800" i="1" dirty="0" smtClean="0">
                <a:solidFill>
                  <a:schemeClr val="tx2"/>
                </a:solidFill>
              </a:rPr>
              <a:t>	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Dirona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albolineata</a:t>
            </a:r>
            <a:r>
              <a:rPr lang="en-US" sz="1800" i="1" dirty="0" smtClean="0">
                <a:solidFill>
                  <a:schemeClr val="tx2"/>
                </a:solidFill>
              </a:rPr>
              <a:t>			p</a:t>
            </a:r>
          </a:p>
          <a:p>
            <a:pPr algn="l"/>
            <a:r>
              <a:rPr lang="en-US" sz="1800" i="1" dirty="0" smtClean="0">
                <a:solidFill>
                  <a:schemeClr val="tx2"/>
                </a:solidFill>
              </a:rPr>
              <a:t>Laila </a:t>
            </a:r>
            <a:r>
              <a:rPr lang="en-US" sz="1800" i="1" dirty="0" err="1" smtClean="0">
                <a:solidFill>
                  <a:schemeClr val="tx2"/>
                </a:solidFill>
              </a:rPr>
              <a:t>cockerelli</a:t>
            </a:r>
            <a:r>
              <a:rPr lang="en-US" sz="1800" i="1" dirty="0" smtClean="0">
                <a:solidFill>
                  <a:schemeClr val="tx2"/>
                </a:solidFill>
              </a:rPr>
              <a:t>	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Triophe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catalinae</a:t>
            </a:r>
            <a:r>
              <a:rPr lang="en-US" sz="1800" i="1" dirty="0" smtClean="0">
                <a:solidFill>
                  <a:schemeClr val="tx2"/>
                </a:solidFill>
              </a:rPr>
              <a:t>	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Tritonia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festiva</a:t>
            </a:r>
            <a:r>
              <a:rPr lang="en-US" sz="1800" i="1" dirty="0" smtClean="0">
                <a:solidFill>
                  <a:schemeClr val="tx2"/>
                </a:solidFill>
              </a:rPr>
              <a:t>			p</a:t>
            </a:r>
          </a:p>
          <a:p>
            <a:pPr algn="l"/>
            <a:endParaRPr lang="en-US" sz="1800" i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336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228600"/>
            <a:ext cx="4191000" cy="65532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800" dirty="0" smtClean="0">
                <a:solidFill>
                  <a:schemeClr val="tx2"/>
                </a:solidFill>
              </a:rPr>
              <a:t>Species List – Table 4; </a:t>
            </a:r>
            <a:r>
              <a:rPr lang="en-US" sz="1800" dirty="0" err="1" smtClean="0">
                <a:solidFill>
                  <a:schemeClr val="tx2"/>
                </a:solidFill>
              </a:rPr>
              <a:t>Kvitek</a:t>
            </a:r>
            <a:r>
              <a:rPr lang="en-US" sz="1800" dirty="0" smtClean="0">
                <a:solidFill>
                  <a:schemeClr val="tx2"/>
                </a:solidFill>
              </a:rPr>
              <a:t> 1987</a:t>
            </a: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Bivalves - GW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Hinnites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giganteus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smtClean="0"/>
              <a:t>(</a:t>
            </a:r>
            <a:r>
              <a:rPr lang="en-US" sz="1800" i="1" dirty="0" err="1" smtClean="0"/>
              <a:t>Crassodoma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gigantea</a:t>
            </a:r>
            <a:r>
              <a:rPr lang="en-US" sz="1800" i="1" dirty="0" smtClean="0"/>
              <a:t>)</a:t>
            </a:r>
            <a:r>
              <a:rPr lang="en-US" sz="1800" i="1" dirty="0" smtClean="0">
                <a:solidFill>
                  <a:schemeClr val="tx2"/>
                </a:solidFill>
              </a:rPr>
              <a:t>	</a:t>
            </a:r>
          </a:p>
          <a:p>
            <a:pPr algn="l"/>
            <a:endParaRPr lang="en-US" sz="1800" b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err="1" smtClean="0">
                <a:solidFill>
                  <a:schemeClr val="tx2"/>
                </a:solidFill>
              </a:rPr>
              <a:t>Nemerteans</a:t>
            </a:r>
            <a:r>
              <a:rPr lang="en-US" sz="1800" b="1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>
                <a:solidFill>
                  <a:schemeClr val="tx2"/>
                </a:solidFill>
              </a:rPr>
              <a:t>spp.	- </a:t>
            </a:r>
            <a:r>
              <a:rPr lang="en-US" sz="1800" b="1" dirty="0" smtClean="0">
                <a:solidFill>
                  <a:schemeClr val="tx2"/>
                </a:solidFill>
              </a:rPr>
              <a:t>GW</a:t>
            </a:r>
            <a:r>
              <a:rPr lang="en-US" sz="1800" dirty="0" smtClean="0">
                <a:solidFill>
                  <a:schemeClr val="tx2"/>
                </a:solidFill>
              </a:rPr>
              <a:t>	p</a:t>
            </a:r>
          </a:p>
          <a:p>
            <a:pPr algn="l"/>
            <a:endParaRPr lang="en-US" sz="1800" i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err="1" smtClean="0">
                <a:solidFill>
                  <a:schemeClr val="tx2"/>
                </a:solidFill>
              </a:rPr>
              <a:t>Polychaetes</a:t>
            </a:r>
            <a:r>
              <a:rPr lang="en-US" sz="1800" b="1" dirty="0" smtClean="0">
                <a:solidFill>
                  <a:schemeClr val="tx2"/>
                </a:solidFill>
              </a:rPr>
              <a:t> - GW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Dodecaceria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fewkesi</a:t>
            </a:r>
            <a:r>
              <a:rPr lang="en-US" sz="1800" i="1" dirty="0" smtClean="0">
                <a:solidFill>
                  <a:schemeClr val="tx2"/>
                </a:solidFill>
              </a:rPr>
              <a:t>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Eudistylia</a:t>
            </a:r>
            <a:r>
              <a:rPr lang="en-US" sz="1800" i="1" dirty="0" smtClean="0">
                <a:solidFill>
                  <a:schemeClr val="tx2"/>
                </a:solidFill>
              </a:rPr>
              <a:t> spp.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Myxicola</a:t>
            </a:r>
            <a:r>
              <a:rPr lang="en-US" sz="1800" i="1" dirty="0" smtClean="0">
                <a:solidFill>
                  <a:schemeClr val="tx2"/>
                </a:solidFill>
              </a:rPr>
              <a:t> infundibulum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Phragmatopoma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californica</a:t>
            </a:r>
            <a:r>
              <a:rPr lang="en-US" sz="1800" i="1" dirty="0" smtClean="0">
                <a:solidFill>
                  <a:schemeClr val="tx2"/>
                </a:solidFill>
              </a:rPr>
              <a:t>	p</a:t>
            </a:r>
          </a:p>
          <a:p>
            <a:pPr algn="l"/>
            <a:endParaRPr lang="en-US" sz="1800" b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Sponges - KF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Tetilla</a:t>
            </a:r>
            <a:r>
              <a:rPr lang="en-US" sz="1800" i="1" dirty="0" smtClean="0">
                <a:solidFill>
                  <a:schemeClr val="tx2"/>
                </a:solidFill>
              </a:rPr>
              <a:t> arb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Isodictya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quatsinoensis</a:t>
            </a:r>
            <a:r>
              <a:rPr lang="en-US" sz="1800" i="1" dirty="0" smtClean="0">
                <a:solidFill>
                  <a:schemeClr val="tx2"/>
                </a:solidFill>
              </a:rPr>
              <a:t>	p</a:t>
            </a:r>
          </a:p>
          <a:p>
            <a:pPr algn="l"/>
            <a:endParaRPr lang="en-US" sz="1800" b="1" dirty="0" smtClean="0">
              <a:solidFill>
                <a:schemeClr val="tx2"/>
              </a:solidFill>
            </a:endParaRPr>
          </a:p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Tunicates - KF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Styela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montereyensis</a:t>
            </a:r>
            <a:r>
              <a:rPr lang="en-US" sz="1800" i="1" dirty="0" smtClean="0">
                <a:solidFill>
                  <a:schemeClr val="tx2"/>
                </a:solidFill>
              </a:rPr>
              <a:t>	a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Perophora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annectens</a:t>
            </a:r>
            <a:r>
              <a:rPr lang="en-US" sz="1800" i="1" dirty="0" smtClean="0">
                <a:solidFill>
                  <a:schemeClr val="tx2"/>
                </a:solidFill>
              </a:rPr>
              <a:t>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Metanfrocarpa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taylori</a:t>
            </a:r>
            <a:r>
              <a:rPr lang="en-US" sz="1800" i="1" dirty="0" smtClean="0">
                <a:solidFill>
                  <a:schemeClr val="tx2"/>
                </a:solidFill>
              </a:rPr>
              <a:t>	p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953000" y="228600"/>
            <a:ext cx="4038600" cy="632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 smtClean="0">
                <a:solidFill>
                  <a:schemeClr val="tx2"/>
                </a:solidFill>
              </a:rPr>
              <a:t>Fishes - GW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Damalichthys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vacca</a:t>
            </a:r>
            <a:r>
              <a:rPr lang="en-US" sz="1800" i="1" dirty="0" smtClean="0">
                <a:solidFill>
                  <a:schemeClr val="tx2"/>
                </a:solidFill>
              </a:rPr>
              <a:t>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Embiotica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lateralis</a:t>
            </a:r>
            <a:r>
              <a:rPr lang="en-US" sz="1800" i="1" dirty="0" smtClean="0">
                <a:solidFill>
                  <a:schemeClr val="tx2"/>
                </a:solidFill>
              </a:rPr>
              <a:t>	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Gibbonsia</a:t>
            </a:r>
            <a:r>
              <a:rPr lang="en-US" sz="1800" i="1" dirty="0" smtClean="0">
                <a:solidFill>
                  <a:schemeClr val="tx2"/>
                </a:solidFill>
              </a:rPr>
              <a:t> spp.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Gobieosox</a:t>
            </a:r>
            <a:r>
              <a:rPr lang="en-US" sz="1800" i="1" dirty="0" smtClean="0">
                <a:solidFill>
                  <a:schemeClr val="tx2"/>
                </a:solidFill>
              </a:rPr>
              <a:t> spp.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Hexagrammos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decagrammus</a:t>
            </a:r>
            <a:r>
              <a:rPr lang="en-US" sz="1800" i="1" dirty="0" smtClean="0">
                <a:solidFill>
                  <a:schemeClr val="tx2"/>
                </a:solidFill>
              </a:rPr>
              <a:t>		c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Ophiodon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elongatus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Oxylebius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pictus</a:t>
            </a:r>
            <a:r>
              <a:rPr lang="en-US" sz="1800" i="1" dirty="0" smtClean="0">
                <a:solidFill>
                  <a:schemeClr val="tx2"/>
                </a:solidFill>
              </a:rPr>
              <a:t>			r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Scorpaenichthys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marmoratus</a:t>
            </a:r>
            <a:r>
              <a:rPr lang="en-US" sz="1800" i="1" dirty="0" smtClean="0">
                <a:solidFill>
                  <a:schemeClr val="tx2"/>
                </a:solidFill>
              </a:rPr>
              <a:t>		p</a:t>
            </a:r>
          </a:p>
          <a:p>
            <a:pPr algn="l"/>
            <a:r>
              <a:rPr lang="en-US" sz="1800" i="1" dirty="0" err="1" smtClean="0">
                <a:solidFill>
                  <a:schemeClr val="tx2"/>
                </a:solidFill>
              </a:rPr>
              <a:t>Sebastes</a:t>
            </a:r>
            <a:r>
              <a:rPr lang="en-US" sz="1800" i="1" dirty="0" smtClean="0">
                <a:solidFill>
                  <a:schemeClr val="tx2"/>
                </a:solidFill>
              </a:rPr>
              <a:t> </a:t>
            </a:r>
            <a:r>
              <a:rPr lang="en-US" sz="1800" i="1" dirty="0" err="1" smtClean="0">
                <a:solidFill>
                  <a:schemeClr val="tx2"/>
                </a:solidFill>
              </a:rPr>
              <a:t>auriculatus</a:t>
            </a:r>
            <a:r>
              <a:rPr lang="en-US" sz="1800" i="1" dirty="0" smtClean="0">
                <a:solidFill>
                  <a:schemeClr val="tx2"/>
                </a:solidFill>
              </a:rPr>
              <a:t>		r</a:t>
            </a:r>
          </a:p>
          <a:p>
            <a:pPr algn="l"/>
            <a:r>
              <a:rPr lang="en-US" sz="1800" i="1" dirty="0" smtClean="0">
                <a:solidFill>
                  <a:schemeClr val="tx2"/>
                </a:solidFill>
              </a:rPr>
              <a:t>S. </a:t>
            </a:r>
            <a:r>
              <a:rPr lang="en-US" sz="1800" i="1" dirty="0" err="1" smtClean="0">
                <a:solidFill>
                  <a:schemeClr val="tx2"/>
                </a:solidFill>
              </a:rPr>
              <a:t>caurinus</a:t>
            </a:r>
            <a:r>
              <a:rPr lang="en-US" sz="1800" i="1" dirty="0" smtClean="0">
                <a:solidFill>
                  <a:schemeClr val="tx2"/>
                </a:solidFill>
              </a:rPr>
              <a:t>			r</a:t>
            </a:r>
          </a:p>
          <a:p>
            <a:pPr algn="l"/>
            <a:r>
              <a:rPr lang="en-US" sz="1800" i="1" dirty="0" smtClean="0">
                <a:solidFill>
                  <a:schemeClr val="tx2"/>
                </a:solidFill>
              </a:rPr>
              <a:t>S. </a:t>
            </a:r>
            <a:r>
              <a:rPr lang="en-US" sz="1800" i="1" dirty="0" err="1">
                <a:solidFill>
                  <a:schemeClr val="tx2"/>
                </a:solidFill>
              </a:rPr>
              <a:t>m</a:t>
            </a:r>
            <a:r>
              <a:rPr lang="en-US" sz="1800" i="1" dirty="0" err="1" smtClean="0">
                <a:solidFill>
                  <a:schemeClr val="tx2"/>
                </a:solidFill>
              </a:rPr>
              <a:t>elanops</a:t>
            </a:r>
            <a:r>
              <a:rPr lang="en-US" sz="1800" i="1" dirty="0" smtClean="0">
                <a:solidFill>
                  <a:schemeClr val="tx2"/>
                </a:solidFill>
              </a:rPr>
              <a:t>			c</a:t>
            </a:r>
          </a:p>
          <a:p>
            <a:pPr algn="l"/>
            <a:r>
              <a:rPr lang="en-US" sz="1800" i="1" dirty="0" smtClean="0">
                <a:solidFill>
                  <a:schemeClr val="tx2"/>
                </a:solidFill>
              </a:rPr>
              <a:t>S. </a:t>
            </a:r>
            <a:r>
              <a:rPr lang="en-US" sz="1800" i="1" dirty="0">
                <a:solidFill>
                  <a:schemeClr val="tx2"/>
                </a:solidFill>
              </a:rPr>
              <a:t>n</a:t>
            </a:r>
            <a:r>
              <a:rPr lang="en-US" sz="1800" i="1" dirty="0" smtClean="0">
                <a:solidFill>
                  <a:schemeClr val="tx2"/>
                </a:solidFill>
              </a:rPr>
              <a:t>ebulosus			p</a:t>
            </a:r>
          </a:p>
        </p:txBody>
      </p:sp>
    </p:spTree>
    <p:extLst>
      <p:ext uri="{BB962C8B-B14F-4D97-AF65-F5344CB8AC3E}">
        <p14:creationId xmlns:p14="http://schemas.microsoft.com/office/powerpoint/2010/main" val="3380536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65" t="15293" r="7157" b="13339"/>
          <a:stretch/>
        </p:blipFill>
        <p:spPr>
          <a:xfrm>
            <a:off x="617" y="1698827"/>
            <a:ext cx="3529480" cy="1926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8594"/>
          <a:stretch/>
        </p:blipFill>
        <p:spPr>
          <a:xfrm rot="21088569">
            <a:off x="3295678" y="1524725"/>
            <a:ext cx="3154735" cy="2171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290784" y="1580111"/>
            <a:ext cx="2862133" cy="1925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t="8425"/>
          <a:stretch/>
        </p:blipFill>
        <p:spPr>
          <a:xfrm>
            <a:off x="5270061" y="0"/>
            <a:ext cx="2643396" cy="18155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t="8196"/>
          <a:stretch/>
        </p:blipFill>
        <p:spPr>
          <a:xfrm>
            <a:off x="2602884" y="0"/>
            <a:ext cx="2737179" cy="18155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r="49489"/>
          <a:stretch/>
        </p:blipFill>
        <p:spPr>
          <a:xfrm>
            <a:off x="7278833" y="-5363"/>
            <a:ext cx="1865167" cy="18155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261382"/>
            <a:ext cx="2693466" cy="17965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b="10046"/>
          <a:stretch/>
        </p:blipFill>
        <p:spPr>
          <a:xfrm>
            <a:off x="6462960" y="5052474"/>
            <a:ext cx="2691040" cy="18155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r="15936"/>
          <a:stretch/>
        </p:blipFill>
        <p:spPr>
          <a:xfrm>
            <a:off x="0" y="5004139"/>
            <a:ext cx="3430094" cy="1863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/>
          <a:srcRect l="11988" t="11601" r="-1" b="19759"/>
          <a:stretch/>
        </p:blipFill>
        <p:spPr>
          <a:xfrm>
            <a:off x="3220753" y="4970362"/>
            <a:ext cx="3252207" cy="19022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0" y="-1"/>
            <a:ext cx="2612884" cy="18225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/>
          <a:srcRect t="1220" r="48247" b="-1287"/>
          <a:stretch/>
        </p:blipFill>
        <p:spPr>
          <a:xfrm>
            <a:off x="2683306" y="3241160"/>
            <a:ext cx="1246801" cy="18213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9800" y="3237771"/>
            <a:ext cx="2744200" cy="18201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6"/>
          <a:srcRect r="8794"/>
          <a:stretch/>
        </p:blipFill>
        <p:spPr>
          <a:xfrm>
            <a:off x="3919947" y="3241161"/>
            <a:ext cx="2663833" cy="180131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00460" y="1335439"/>
            <a:ext cx="1242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Epialtidae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585042" y="1335439"/>
            <a:ext cx="137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Cancridae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50784" y="1302920"/>
            <a:ext cx="137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Paguridae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043457" y="1302920"/>
            <a:ext cx="111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Trochidae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59272" y="2868439"/>
            <a:ext cx="137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Idoteidae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88304" y="2868439"/>
            <a:ext cx="137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Caprellidae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04439" y="2860719"/>
            <a:ext cx="163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Gammaridae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72960" y="4593310"/>
            <a:ext cx="165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Haminoeidae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70024" y="4593310"/>
            <a:ext cx="1912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Columbellidae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0072" y="4593310"/>
            <a:ext cx="137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Rissoidae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9234" y="4593310"/>
            <a:ext cx="1370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Littorinidae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015057" y="6324400"/>
            <a:ext cx="1240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Pandalidae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40287" y="6324400"/>
            <a:ext cx="138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Crangonidae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3495" y="6324400"/>
            <a:ext cx="139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Hippolytidae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071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219200"/>
            <a:ext cx="3143250" cy="419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3882912" cy="2586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7600"/>
            <a:ext cx="3175000" cy="3068377"/>
          </a:xfrm>
          <a:prstGeom prst="rect">
            <a:avLst/>
          </a:prstGeom>
        </p:spPr>
      </p:pic>
      <p:sp>
        <p:nvSpPr>
          <p:cNvPr id="9" name="Title 8"/>
          <p:cNvSpPr txBox="1">
            <a:spLocks noGrp="1"/>
          </p:cNvSpPr>
          <p:nvPr>
            <p:ph type="title"/>
          </p:nvPr>
        </p:nvSpPr>
        <p:spPr>
          <a:xfrm>
            <a:off x="152400" y="68759"/>
            <a:ext cx="708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Brown Algae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762000"/>
            <a:ext cx="1801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Egregia</a:t>
            </a:r>
            <a:r>
              <a:rPr lang="en-US" dirty="0" smtClean="0"/>
              <a:t> </a:t>
            </a:r>
            <a:r>
              <a:rPr lang="en-US" dirty="0" err="1"/>
              <a:t>menziesii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3657600"/>
            <a:ext cx="2095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Desmerestia</a:t>
            </a:r>
            <a:r>
              <a:rPr lang="en-US" dirty="0"/>
              <a:t> </a:t>
            </a:r>
            <a:r>
              <a:rPr lang="en-US" dirty="0" err="1"/>
              <a:t>ligulata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100" y="304800"/>
            <a:ext cx="2882900" cy="38457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48400" y="0"/>
            <a:ext cx="2305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Costaria</a:t>
            </a:r>
            <a:r>
              <a:rPr lang="en-US" dirty="0" smtClean="0"/>
              <a:t> </a:t>
            </a:r>
            <a:r>
              <a:rPr lang="en-US" dirty="0" err="1" smtClean="0"/>
              <a:t>costata</a:t>
            </a:r>
            <a:r>
              <a:rPr lang="en-US" dirty="0" smtClean="0"/>
              <a:t> (5 rib)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86200" y="914400"/>
            <a:ext cx="2102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Cymathere</a:t>
            </a:r>
            <a:r>
              <a:rPr lang="en-US" dirty="0"/>
              <a:t> </a:t>
            </a:r>
            <a:r>
              <a:rPr lang="en-US" dirty="0" err="1"/>
              <a:t>triplicata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r="14233"/>
          <a:stretch/>
        </p:blipFill>
        <p:spPr>
          <a:xfrm>
            <a:off x="6010201" y="4114800"/>
            <a:ext cx="3133800" cy="27432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248400" y="4191000"/>
            <a:ext cx="1734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Alaria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marginata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89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2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04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49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7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 txBox="1">
            <a:spLocks noGrp="1"/>
          </p:cNvSpPr>
          <p:nvPr>
            <p:ph type="title"/>
          </p:nvPr>
        </p:nvSpPr>
        <p:spPr>
          <a:xfrm>
            <a:off x="152400" y="68759"/>
            <a:ext cx="708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Brown Algae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1143000"/>
            <a:ext cx="2971800" cy="396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7086" y="762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Eisenia</a:t>
            </a:r>
            <a:r>
              <a:rPr lang="en-US" dirty="0" smtClean="0"/>
              <a:t> </a:t>
            </a:r>
            <a:r>
              <a:rPr lang="en-US" dirty="0" err="1" smtClean="0"/>
              <a:t>arborea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557" y="386443"/>
            <a:ext cx="3048000" cy="203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90557" y="5443"/>
            <a:ext cx="2409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Pleurophycus</a:t>
            </a:r>
            <a:r>
              <a:rPr lang="en-US" dirty="0"/>
              <a:t> </a:t>
            </a:r>
            <a:r>
              <a:rPr lang="en-US" dirty="0" err="1"/>
              <a:t>gardeneri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1143000"/>
            <a:ext cx="3035300" cy="40490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971800" y="762000"/>
            <a:ext cx="2163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Lessoniopsis</a:t>
            </a:r>
            <a:r>
              <a:rPr lang="en-US" dirty="0" smtClean="0"/>
              <a:t> </a:t>
            </a:r>
            <a:r>
              <a:rPr lang="en-US" dirty="0" err="1"/>
              <a:t>littoralis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2586779"/>
            <a:ext cx="2819400" cy="42403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248400" y="2667000"/>
            <a:ext cx="237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Laminaria</a:t>
            </a:r>
            <a:r>
              <a:rPr lang="en-US" dirty="0" smtClean="0"/>
              <a:t> </a:t>
            </a:r>
            <a:r>
              <a:rPr lang="en-US" dirty="0" err="1"/>
              <a:t>groenlandica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4288971"/>
            <a:ext cx="3880709" cy="256902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28600" y="4267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Sargassum</a:t>
            </a:r>
            <a:r>
              <a:rPr lang="en-US" dirty="0" smtClean="0"/>
              <a:t> </a:t>
            </a:r>
            <a:r>
              <a:rPr lang="en-US" dirty="0" err="1" smtClean="0"/>
              <a:t>muticum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76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7338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Green Algae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4294563" cy="254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914400"/>
            <a:ext cx="4340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Codium</a:t>
            </a:r>
            <a:r>
              <a:rPr lang="en-US" dirty="0"/>
              <a:t> </a:t>
            </a:r>
            <a:r>
              <a:rPr lang="en-US" dirty="0" smtClean="0"/>
              <a:t>fragile 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Codium</a:t>
            </a:r>
            <a:r>
              <a:rPr lang="en-US" dirty="0" smtClean="0"/>
              <a:t> sp. also comes in pin-cushion form)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3893"/>
            <a:ext cx="3632200" cy="2724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114800"/>
            <a:ext cx="2086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Acrosiphonia</a:t>
            </a:r>
            <a:r>
              <a:rPr lang="en-US" dirty="0" smtClean="0"/>
              <a:t> </a:t>
            </a:r>
            <a:r>
              <a:rPr lang="en-US" dirty="0" err="1"/>
              <a:t>coalita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7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3" y="3392576"/>
            <a:ext cx="2714471" cy="224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 txBox="1">
            <a:spLocks noGrp="1"/>
          </p:cNvSpPr>
          <p:nvPr>
            <p:ph type="title"/>
          </p:nvPr>
        </p:nvSpPr>
        <p:spPr>
          <a:xfrm>
            <a:off x="152400" y="68759"/>
            <a:ext cx="708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Decapod </a:t>
            </a:r>
            <a:r>
              <a:rPr lang="en-US" dirty="0" err="1" smtClean="0"/>
              <a:t>Crustacea</a:t>
            </a:r>
            <a:r>
              <a:rPr lang="en-US" dirty="0" smtClean="0"/>
              <a:t> (Crabs)</a:t>
            </a:r>
            <a:endParaRPr lang="en-US" dirty="0"/>
          </a:p>
        </p:txBody>
      </p:sp>
      <p:pic>
        <p:nvPicPr>
          <p:cNvPr id="1034" name="Picture 10" descr="Hairy Cancer cr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133" y="919547"/>
            <a:ext cx="3310467" cy="235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of pygmy rock cra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83" y="521614"/>
            <a:ext cx="1524000" cy="9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93004" y="3510690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Cryptolithodes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sitchensis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2971800"/>
            <a:ext cx="1769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Cancer </a:t>
            </a:r>
            <a:r>
              <a:rPr lang="en-US" sz="1400" dirty="0" err="1" smtClean="0">
                <a:solidFill>
                  <a:schemeClr val="bg1"/>
                </a:solidFill>
              </a:rPr>
              <a:t>oregonensis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10000"/>
            <a:ext cx="2777209" cy="277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424099" y="6251188"/>
            <a:ext cx="1567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Mimulus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foliatus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2" name="Picture 4" descr="http://www.elasmodiver.com/Crab_Pictures/Sharpnose_Crab_00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3014133" cy="215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769533" y="1066800"/>
            <a:ext cx="1718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Scyra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acutifrans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48" name="Picture 2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756" y="5094232"/>
            <a:ext cx="1310844" cy="131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352800"/>
            <a:ext cx="2895600" cy="209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124200" y="3581400"/>
            <a:ext cx="266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</a:rPr>
              <a:t>Pagurus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hirsutiusculus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569" y="5198604"/>
            <a:ext cx="2035431" cy="1526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886200" y="5181600"/>
            <a:ext cx="266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P. </a:t>
            </a:r>
            <a:r>
              <a:rPr lang="en-US" sz="1400" dirty="0" err="1" smtClean="0">
                <a:solidFill>
                  <a:schemeClr val="bg1"/>
                </a:solidFill>
              </a:rPr>
              <a:t>armatus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6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 txBox="1">
            <a:spLocks noGrp="1"/>
          </p:cNvSpPr>
          <p:nvPr>
            <p:ph type="title"/>
          </p:nvPr>
        </p:nvSpPr>
        <p:spPr>
          <a:xfrm>
            <a:off x="228600" y="68759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 Crustaceans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5113" y="1254103"/>
            <a:ext cx="3614283" cy="4613297"/>
            <a:chOff x="457200" y="1066800"/>
            <a:chExt cx="3614283" cy="461329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/>
            <a:srcRect b="10046"/>
            <a:stretch/>
          </p:blipFill>
          <p:spPr>
            <a:xfrm>
              <a:off x="457200" y="1066800"/>
              <a:ext cx="3614283" cy="2438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33401" y="11430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Pandalus</a:t>
              </a:r>
              <a:r>
                <a:rPr lang="en-US" dirty="0" smtClean="0"/>
                <a:t> </a:t>
              </a:r>
              <a:r>
                <a:rPr lang="en-US" dirty="0" err="1" smtClean="0"/>
                <a:t>danae</a:t>
              </a:r>
              <a:endParaRPr lang="en-US" dirty="0"/>
            </a:p>
          </p:txBody>
        </p:sp>
        <p:pic>
          <p:nvPicPr>
            <p:cNvPr id="2063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3276600"/>
              <a:ext cx="3614282" cy="2403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5486400" y="2819400"/>
            <a:ext cx="3529480" cy="1926833"/>
            <a:chOff x="5462120" y="4016767"/>
            <a:chExt cx="3529480" cy="1926833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4"/>
            <a:srcRect l="7665" t="15293" r="7157" b="13339"/>
            <a:stretch/>
          </p:blipFill>
          <p:spPr>
            <a:xfrm>
              <a:off x="5462120" y="4016767"/>
              <a:ext cx="3529480" cy="1926833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007584" y="5574268"/>
              <a:ext cx="2984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Isopod: </a:t>
              </a:r>
              <a:r>
                <a:rPr lang="en-US" dirty="0" err="1" smtClean="0">
                  <a:solidFill>
                    <a:schemeClr val="bg1"/>
                  </a:solidFill>
                </a:rPr>
                <a:t>Idotea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resecata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91200" y="533400"/>
            <a:ext cx="3352800" cy="2286000"/>
            <a:chOff x="5562600" y="1371600"/>
            <a:chExt cx="3352800" cy="2286000"/>
          </a:xfrm>
        </p:grpSpPr>
        <p:pic>
          <p:nvPicPr>
            <p:cNvPr id="2066" name="Picture 1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1371600"/>
              <a:ext cx="3153945" cy="225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562600" y="3011269"/>
              <a:ext cx="335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Amphipod: </a:t>
              </a:r>
            </a:p>
            <a:p>
              <a:r>
                <a:rPr lang="en-US" dirty="0" err="1" smtClean="0">
                  <a:solidFill>
                    <a:schemeClr val="bg1"/>
                  </a:solidFill>
                </a:rPr>
                <a:t>Amphithoe</a:t>
              </a:r>
              <a:r>
                <a:rPr lang="en-US" dirty="0" smtClean="0">
                  <a:solidFill>
                    <a:schemeClr val="bg1"/>
                  </a:solidFill>
                </a:rPr>
                <a:t> </a:t>
              </a:r>
              <a:r>
                <a:rPr lang="en-US" dirty="0" err="1" smtClean="0">
                  <a:solidFill>
                    <a:schemeClr val="bg1"/>
                  </a:solidFill>
                </a:rPr>
                <a:t>plumulosa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AutoShape 2" descr="Image result for balanus glandu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553200" y="4800600"/>
            <a:ext cx="2466975" cy="1847850"/>
            <a:chOff x="5715000" y="4800600"/>
            <a:chExt cx="2466975" cy="18478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4800600"/>
              <a:ext cx="2466975" cy="184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5715000" y="6260068"/>
              <a:ext cx="2466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Barnacle: </a:t>
              </a:r>
              <a:r>
                <a:rPr lang="en-US" dirty="0" err="1" smtClean="0">
                  <a:solidFill>
                    <a:schemeClr val="bg1"/>
                  </a:solidFill>
                </a:rPr>
                <a:t>Balanus</a:t>
              </a:r>
              <a:r>
                <a:rPr lang="en-US" dirty="0" smtClean="0">
                  <a:solidFill>
                    <a:schemeClr val="bg1"/>
                  </a:solidFill>
                </a:rPr>
                <a:t> sp.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030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52400"/>
            <a:ext cx="3573633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Cnidarians</a:t>
            </a:r>
            <a:endParaRPr lang="en-US" dirty="0"/>
          </a:p>
        </p:txBody>
      </p:sp>
      <p:pic>
        <p:nvPicPr>
          <p:cNvPr id="1026" name="Picture 2" descr="photograph of sea anemone Anthopleura elegantissima at high t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327611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4820" y="2600980"/>
            <a:ext cx="2203580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Anthopleura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elegantissima</a:t>
            </a:r>
            <a:r>
              <a:rPr lang="en-US" sz="1400" i="1" dirty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(aggregating anemone)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729208" y="742087"/>
            <a:ext cx="2752384" cy="2340670"/>
            <a:chOff x="3810000" y="260310"/>
            <a:chExt cx="2752384" cy="2340670"/>
          </a:xfrm>
        </p:grpSpPr>
        <p:pic>
          <p:nvPicPr>
            <p:cNvPr id="1028" name="Picture 4" descr="Anthopleura xanthogrammica 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260310"/>
              <a:ext cx="2752384" cy="2340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3810000" y="2077760"/>
              <a:ext cx="2590800" cy="492443"/>
            </a:xfrm>
            <a:prstGeom prst="rect">
              <a:avLst/>
            </a:prstGeom>
            <a:solidFill>
              <a:schemeClr val="bg1">
                <a:lumMod val="50000"/>
                <a:alpha val="64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Anthopleura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xanthogrammica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smtClean="0">
                  <a:solidFill>
                    <a:schemeClr val="bg1"/>
                  </a:solidFill>
                </a:rPr>
                <a:t>(giant green anemone)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30" name="Picture 6" descr="https://c1.staticflickr.com/3/2153/2251510545_396655b29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83453"/>
            <a:ext cx="21312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781800" y="218867"/>
            <a:ext cx="2131256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Balanophyllia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elegans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(orange cup coral)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16618" y="3771067"/>
            <a:ext cx="2671592" cy="2470679"/>
            <a:chOff x="3537444" y="3982524"/>
            <a:chExt cx="2671592" cy="2470679"/>
          </a:xfrm>
        </p:grpSpPr>
        <p:pic>
          <p:nvPicPr>
            <p:cNvPr id="1032" name="Picture 8" descr="https://upload.wikimedia.org/wikipedia/commons/6/6b/Corynactis_californica_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444" y="3982524"/>
              <a:ext cx="2671592" cy="24706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038600" y="5874310"/>
              <a:ext cx="1827628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Corynactis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californica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smtClean="0">
                  <a:solidFill>
                    <a:schemeClr val="bg1"/>
                  </a:solidFill>
                </a:rPr>
                <a:t>(strawberry anemone)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8600" y="3276599"/>
            <a:ext cx="3010143" cy="3385458"/>
            <a:chOff x="228600" y="3276599"/>
            <a:chExt cx="3010143" cy="3385458"/>
          </a:xfrm>
        </p:grpSpPr>
        <p:pic>
          <p:nvPicPr>
            <p:cNvPr id="1038" name="Picture 14" descr="http://www.racerocks.com/racerock/eco/taxalab/ensy02/epiactis.jp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4" b="14940"/>
            <a:stretch/>
          </p:blipFill>
          <p:spPr bwMode="auto">
            <a:xfrm>
              <a:off x="228600" y="4572000"/>
              <a:ext cx="1905486" cy="2090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rooding Anemon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1343" y="3276599"/>
              <a:ext cx="2057400" cy="1606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234820" y="4459678"/>
              <a:ext cx="1827628" cy="49244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Epiactis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400" i="1" dirty="0" err="1" smtClean="0">
                  <a:solidFill>
                    <a:schemeClr val="bg1"/>
                  </a:solidFill>
                </a:rPr>
                <a:t>prolifera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</a:t>
              </a:r>
              <a:r>
                <a:rPr lang="en-US" sz="1200" dirty="0" smtClean="0">
                  <a:solidFill>
                    <a:schemeClr val="bg1"/>
                  </a:solidFill>
                </a:rPr>
                <a:t>(brooding anemone)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40" name="Picture 16" descr="http://www.jonathanbird.net/jpegs/rubiformis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r="8265"/>
          <a:stretch/>
        </p:blipFill>
        <p:spPr bwMode="auto">
          <a:xfrm>
            <a:off x="6689187" y="3771067"/>
            <a:ext cx="2223869" cy="28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726114" y="6113601"/>
            <a:ext cx="2150013" cy="492443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Gersemia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rubiformis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(sea strawberry, soft coral)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91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575" y="152400"/>
            <a:ext cx="3573633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Cnidarians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191000" y="228600"/>
            <a:ext cx="4562475" cy="3419977"/>
            <a:chOff x="3352799" y="1142498"/>
            <a:chExt cx="4562475" cy="3419977"/>
          </a:xfrm>
        </p:grpSpPr>
        <p:pic>
          <p:nvPicPr>
            <p:cNvPr id="2050" name="Picture 2" descr="http://www.savescottishseas.org/wp-content/gallery/gallery1/metridium_senile_0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799" y="1142498"/>
              <a:ext cx="4562475" cy="3419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248399" y="4006598"/>
              <a:ext cx="1666874" cy="492443"/>
            </a:xfrm>
            <a:prstGeom prst="rect">
              <a:avLst/>
            </a:prstGeom>
            <a:solidFill>
              <a:schemeClr val="bg1">
                <a:lumMod val="50000"/>
                <a:alpha val="9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i="1" dirty="0" err="1" smtClean="0">
                  <a:solidFill>
                    <a:schemeClr val="bg1"/>
                  </a:solidFill>
                </a:rPr>
                <a:t>Metridium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senile </a:t>
              </a:r>
              <a:r>
                <a:rPr lang="en-US" sz="1200" dirty="0" smtClean="0">
                  <a:solidFill>
                    <a:schemeClr val="bg1"/>
                  </a:solidFill>
                </a:rPr>
                <a:t>(plumose anemone)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052" name="Picture 4" descr="http://www.robots4farms.com/scubadivingpictures_files/neckpoint_files/98_jhs_PaintedAnemone_90p_P4160236_tm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4418" r="5111" b="5721"/>
          <a:stretch/>
        </p:blipFill>
        <p:spPr bwMode="auto">
          <a:xfrm>
            <a:off x="381000" y="1219200"/>
            <a:ext cx="3429000" cy="267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2095500" y="3352357"/>
            <a:ext cx="1666874" cy="492443"/>
          </a:xfrm>
          <a:prstGeom prst="rect">
            <a:avLst/>
          </a:prstGeom>
          <a:solidFill>
            <a:schemeClr val="bg1">
              <a:lumMod val="50000"/>
              <a:alpha val="8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Urticina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crassicornis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(mottled anemone)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54" name="Picture 6" descr="http://www.pnwscuba.com/critterwatchers/critter%20of%20the%20month/whitespott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41612"/>
            <a:ext cx="3733800" cy="24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81000" y="6078081"/>
            <a:ext cx="2133600" cy="492443"/>
          </a:xfrm>
          <a:prstGeom prst="rect">
            <a:avLst/>
          </a:prstGeom>
          <a:solidFill>
            <a:schemeClr val="bg1">
              <a:lumMod val="50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Urticina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lofotensis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(white-spotted rose anemone)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056" name="Picture 8" descr="http://www.baue.org/images/galleries/d/33744-1/_DSC994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26" y="4251562"/>
            <a:ext cx="3590148" cy="239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/>
          <p:cNvSpPr txBox="1">
            <a:spLocks/>
          </p:cNvSpPr>
          <p:nvPr/>
        </p:nvSpPr>
        <p:spPr>
          <a:xfrm>
            <a:off x="4953000" y="3931298"/>
            <a:ext cx="2209800" cy="347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Scyphozoans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48074" y="4278656"/>
            <a:ext cx="2133600" cy="492443"/>
          </a:xfrm>
          <a:prstGeom prst="rect">
            <a:avLst/>
          </a:prstGeom>
          <a:solidFill>
            <a:schemeClr val="bg1">
              <a:lumMod val="50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solidFill>
                  <a:schemeClr val="bg1"/>
                </a:solidFill>
              </a:rPr>
              <a:t>Manania</a:t>
            </a:r>
            <a:r>
              <a:rPr lang="en-US" sz="1400" i="1" dirty="0" smtClean="0">
                <a:solidFill>
                  <a:schemeClr val="bg1"/>
                </a:solidFill>
              </a:rPr>
              <a:t> </a:t>
            </a:r>
            <a:r>
              <a:rPr lang="en-US" sz="1400" i="1" dirty="0" err="1" smtClean="0">
                <a:solidFill>
                  <a:schemeClr val="bg1"/>
                </a:solidFill>
              </a:rPr>
              <a:t>hexaradiata</a:t>
            </a:r>
            <a:endParaRPr lang="en-US" sz="1400" i="1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</a:rPr>
              <a:t>stauromedusan</a:t>
            </a:r>
            <a:r>
              <a:rPr lang="en-US" sz="1200" dirty="0" smtClean="0">
                <a:solidFill>
                  <a:schemeClr val="bg1"/>
                </a:solidFill>
              </a:rPr>
              <a:t>, stalked jelly)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82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5814</TotalTime>
  <Words>772</Words>
  <Application>Microsoft Macintosh PowerPoint</Application>
  <PresentationFormat>On-screen Show (4:3)</PresentationFormat>
  <Paragraphs>338</Paragraphs>
  <Slides>33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Brown Algae</vt:lpstr>
      <vt:lpstr>Brown Algae</vt:lpstr>
      <vt:lpstr>Brown Algae</vt:lpstr>
      <vt:lpstr>Green Algae</vt:lpstr>
      <vt:lpstr>Decapod Crustacea (Crabs)</vt:lpstr>
      <vt:lpstr>Other Crustaceans</vt:lpstr>
      <vt:lpstr>Cnidarians</vt:lpstr>
      <vt:lpstr>Cnidarians</vt:lpstr>
      <vt:lpstr>Tunicates</vt:lpstr>
      <vt:lpstr>Nudibranchs</vt:lpstr>
      <vt:lpstr>Nudibranchs</vt:lpstr>
      <vt:lpstr>Sea Cucumbers</vt:lpstr>
      <vt:lpstr>Urchins</vt:lpstr>
      <vt:lpstr>Hydrozoans</vt:lpstr>
      <vt:lpstr>Echinoderms</vt:lpstr>
      <vt:lpstr>Echinoderms</vt:lpstr>
      <vt:lpstr>PowerPoint Presentation</vt:lpstr>
      <vt:lpstr>PowerPoint Presentation</vt:lpstr>
      <vt:lpstr>PowerPoint Presentation</vt:lpstr>
      <vt:lpstr>Fishes</vt:lpstr>
      <vt:lpstr>Sculpins</vt:lpstr>
      <vt:lpstr>Greenlings</vt:lpstr>
      <vt:lpstr>Rockfishes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 Greg</dc:creator>
  <cp:lastModifiedBy>Jameal Samhouri</cp:lastModifiedBy>
  <cp:revision>47</cp:revision>
  <cp:lastPrinted>2015-07-31T22:00:20Z</cp:lastPrinted>
  <dcterms:created xsi:type="dcterms:W3CDTF">2015-06-04T20:28:16Z</dcterms:created>
  <dcterms:modified xsi:type="dcterms:W3CDTF">2015-07-31T23:59:45Z</dcterms:modified>
</cp:coreProperties>
</file>